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35"/>
  </p:notesMasterIdLst>
  <p:handoutMasterIdLst>
    <p:handoutMasterId r:id="rId36"/>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4" r:id="rId32"/>
    <p:sldId id="282" r:id="rId33"/>
    <p:sldId id="283" r:id="rId34"/>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61" autoAdjust="0"/>
    <p:restoredTop sz="53724" autoAdjust="0"/>
  </p:normalViewPr>
  <p:slideViewPr>
    <p:cSldViewPr snapToGrid="0">
      <p:cViewPr varScale="1">
        <p:scale>
          <a:sx n="23" d="100"/>
          <a:sy n="23" d="100"/>
        </p:scale>
        <p:origin x="1520" y="12"/>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slide" Target="slides/slide29.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handoutMaster" Target="handoutMasters/handoutMaster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2015-11-06</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2015-11-06</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Now you need to upload it to the Chef Server. This is done through the command 'knife role from file </a:t>
            </a:r>
            <a:r>
              <a:rPr lang="en-US" dirty="0" err="1" smtClean="0"/>
              <a:t>load_balancer.rb</a:t>
            </a:r>
            <a:r>
              <a:rPr lang="en-US" dirty="0" smtClean="0"/>
              <a:t>'.</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knife tool understands that you are uploading a role file and will look within the roles folder to find a file named knife role from file </a:t>
            </a:r>
            <a:r>
              <a:rPr lang="en-US" dirty="0" err="1" smtClean="0"/>
              <a:t>load_balancer.rb</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100605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role uploaded, it is time to validate that the Chef Server received it correctly. We can do that by again asking the Chef Server for a list of all the roles on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696291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ask for more details about a specific role using the above command. In this example we are requesting specific details about the role named </a:t>
            </a:r>
            <a:r>
              <a:rPr lang="en-US" dirty="0" err="1" smtClean="0"/>
              <a:t>load_balancer</a:t>
            </a:r>
            <a:r>
              <a:rPr lang="en-US" dirty="0" smtClean="0"/>
              <a:t>.</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85581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 '</a:t>
            </a:r>
            <a:r>
              <a:rPr lang="en-US" dirty="0" smtClean="0">
                <a:latin typeface="Inconsolata" panose="020B0609030003000000" pitchFamily="49" charset="0"/>
              </a:rPr>
              <a:t>knife node --help' to see its options.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192280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last step is to redefine the run list for node2. We want the run list to contain only the </a:t>
            </a:r>
            <a:r>
              <a:rPr lang="en-US" dirty="0" err="1" smtClean="0"/>
              <a:t>load_balancer</a:t>
            </a:r>
            <a:r>
              <a:rPr lang="en-US" dirty="0" smtClean="0"/>
              <a:t> </a:t>
            </a:r>
            <a:r>
              <a:rPr lang="en-US" dirty="0" smtClean="0"/>
              <a:t>role. </a:t>
            </a:r>
          </a:p>
          <a:p>
            <a:endParaRPr lang="en-US" dirty="0" smtClean="0"/>
          </a:p>
          <a:p>
            <a:r>
              <a:rPr lang="en-US" dirty="0" smtClean="0"/>
              <a:t>Previously, we used the command 'knife node run_list add' to append a new item to the existing run list. There is also a command that allows us to remove an item from the run list. There is a command that allows us to set the run list to a value provided. This will replace the existing run list with a new one that we provide.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871631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After you update the run list, you can verify that the node has the correctly-defined run list</a:t>
            </a:r>
            <a:r>
              <a:rPr lang="en-US" baseline="0" dirty="0" smtClean="0"/>
              <a:t> by running '</a:t>
            </a:r>
            <a:r>
              <a:rPr lang="en-US" dirty="0" smtClean="0"/>
              <a:t>knife node show node2'.</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938374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use 'knife ssh' to run 'sudo chef-client' on all the nodes again to ensure that nothing has changed. </a:t>
            </a:r>
          </a:p>
          <a:p>
            <a:endParaRPr lang="en-US" dirty="0" smtClean="0"/>
          </a:p>
          <a:p>
            <a:r>
              <a:rPr lang="en-US" dirty="0" smtClean="0"/>
              <a:t>In this instance we only interested in having node2 run the command so we can get a little more creative with the search criteria and find nodes</a:t>
            </a:r>
            <a:r>
              <a:rPr lang="en-US" baseline="0" dirty="0" smtClean="0"/>
              <a:t> with the role </a:t>
            </a:r>
            <a:r>
              <a:rPr lang="en-US" baseline="0" dirty="0" err="1" smtClean="0"/>
              <a:t>load_balancer</a:t>
            </a:r>
            <a:r>
              <a:rPr lang="en-US" dirty="0" smtClean="0"/>
              <a:t>. </a:t>
            </a:r>
            <a:r>
              <a:rPr lang="en-US" dirty="0" smtClean="0"/>
              <a:t>In this case there is only one result.</a:t>
            </a:r>
          </a:p>
          <a:p>
            <a:endParaRPr lang="en-US" dirty="0" smtClean="0"/>
          </a:p>
          <a:p>
            <a:r>
              <a:rPr lang="en-US" dirty="0" smtClean="0"/>
              <a:t>Within the results, nothing should change. Switching over to the role did not change the fundamental recipes that were applied to the node.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541875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if you want to setup a new node in the future to act as a </a:t>
            </a:r>
            <a:r>
              <a:rPr lang="en-US" dirty="0" smtClean="0"/>
              <a:t>load balancer, </a:t>
            </a:r>
            <a:r>
              <a:rPr lang="en-US" dirty="0" smtClean="0"/>
              <a:t>you</a:t>
            </a:r>
            <a:r>
              <a:rPr lang="en-US" baseline="0" dirty="0" smtClean="0"/>
              <a:t> </a:t>
            </a:r>
            <a:r>
              <a:rPr lang="en-US" dirty="0" smtClean="0"/>
              <a:t>can now simply set the new node's run list to be the </a:t>
            </a:r>
            <a:r>
              <a:rPr lang="en-US" dirty="0" err="1" smtClean="0"/>
              <a:t>load_balancer</a:t>
            </a:r>
            <a:r>
              <a:rPr lang="en-US" dirty="0" smtClean="0"/>
              <a:t> </a:t>
            </a:r>
            <a:r>
              <a:rPr lang="en-US" dirty="0" smtClean="0"/>
              <a:t>role and it will have identical functionality with all the other nodes that define this role.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605241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define a new role named 'web' that has the run list: including the apache cookbook's default recipe. </a:t>
            </a:r>
          </a:p>
          <a:p>
            <a:endParaRPr lang="en-US" dirty="0" smtClean="0"/>
          </a:p>
          <a:p>
            <a:r>
              <a:rPr lang="en-US" dirty="0" smtClean="0"/>
              <a:t>When you're done defining the role, upload it to the Chef Server, and then set the run list on node1 and node3 to the role that you have defined. </a:t>
            </a:r>
          </a:p>
          <a:p>
            <a:endParaRPr lang="en-US" dirty="0" smtClean="0"/>
          </a:p>
          <a:p>
            <a:r>
              <a:rPr lang="en-US" dirty="0" smtClean="0"/>
              <a:t>And for good measure, though nothing should have changed, run 'sudo chef-client' on both node1 and node3 to ensure that no functionality has been lost.</a:t>
            </a:r>
          </a:p>
          <a:p>
            <a:endParaRPr lang="en-US" dirty="0" smtClean="0"/>
          </a:p>
          <a:p>
            <a:r>
              <a:rPr lang="en-US" dirty="0" smtClean="0"/>
              <a:t>Instructor Note: Allow 10</a:t>
            </a:r>
            <a:r>
              <a:rPr lang="en-US" baseline="0" dirty="0" smtClean="0"/>
              <a:t>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0211614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we create a file named web.rb in the roles directory. </a:t>
            </a:r>
          </a:p>
          <a:p>
            <a:endParaRPr lang="en-US" dirty="0" smtClean="0"/>
          </a:p>
          <a:p>
            <a:r>
              <a:rPr lang="en-US" dirty="0" smtClean="0"/>
              <a:t>The name of the role is web. The description should be Web Server. The run list you define should contain the apache cookbook's default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651102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a:t>
            </a:r>
            <a:r>
              <a:rPr lang="en-US" baseline="0" dirty="0" smtClean="0"/>
              <a:t> this module you</a:t>
            </a:r>
            <a:r>
              <a:rPr lang="en-US" dirty="0" smtClean="0"/>
              <a:t> will give your nodes a role to better describe them so you can configure them in a similar manner.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3325785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need to share the role with the Chef Server so upload that file. </a:t>
            </a:r>
          </a:p>
          <a:p>
            <a:endParaRPr lang="en-US" dirty="0" smtClean="0"/>
          </a:p>
          <a:p>
            <a:r>
              <a:rPr lang="en-US" dirty="0" smtClean="0"/>
              <a:t>Use the command 'knife role from file web.rb'. 'knife' knows where to look for that role to upload 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0751259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the role can be found on the Chef Server.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192117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specific information about the role. Specifically, does it have the run list that we defined?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9098519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Set node1's run list to be the web role.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596780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we then set node3's run list to be the web role.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0283514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verify that everything is working the same as before, run 'knife ssh' for both of these nodes. In this instance the query syntax is going to find all nodes with the role set</a:t>
            </a:r>
            <a:r>
              <a:rPr lang="en-US" baseline="0" dirty="0" smtClean="0"/>
              <a:t> to </a:t>
            </a:r>
            <a:r>
              <a:rPr lang="en-US" baseline="0" smtClean="0"/>
              <a:t>web.</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248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we now have made it far easier to talk about our nodes. We can more casually describe a node as a </a:t>
            </a:r>
            <a:r>
              <a:rPr lang="en-US" dirty="0" smtClean="0"/>
              <a:t>'web' server</a:t>
            </a:r>
            <a:r>
              <a:rPr lang="en-US" baseline="0" dirty="0" smtClean="0"/>
              <a:t> </a:t>
            </a:r>
            <a:r>
              <a:rPr lang="en-US" dirty="0" smtClean="0"/>
              <a:t>node </a:t>
            </a:r>
            <a:r>
              <a:rPr lang="en-US" dirty="0" smtClean="0"/>
              <a:t>or a </a:t>
            </a:r>
            <a:r>
              <a:rPr lang="en-US" dirty="0" smtClean="0"/>
              <a:t>'</a:t>
            </a:r>
            <a:r>
              <a:rPr lang="en-US" dirty="0" err="1" smtClean="0"/>
              <a:t>load_balancer</a:t>
            </a:r>
            <a:r>
              <a:rPr lang="en-US" dirty="0" smtClean="0"/>
              <a:t>' </a:t>
            </a:r>
            <a:r>
              <a:rPr lang="en-US" dirty="0" smtClean="0"/>
              <a:t>node. </a:t>
            </a:r>
          </a:p>
          <a:p>
            <a:endParaRPr lang="en-US" dirty="0" smtClean="0"/>
          </a:p>
          <a:p>
            <a:r>
              <a:rPr lang="en-US" dirty="0" smtClean="0"/>
              <a:t>In the future if we needed to ensure that these types of nodes needed to run additional recipes, we could return to the role file, update its run list, and then upload it to the Chef Server again.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8063419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 until this point it has been a mouthful to describe the nodes within our organization. We have two nodes, node1 and node3, that have the apache cookbook's default recipe in their run list. We have one node, node2, that has the </a:t>
            </a:r>
            <a:r>
              <a:rPr lang="en-US" dirty="0" smtClean="0"/>
              <a:t>myhaproxy </a:t>
            </a:r>
            <a:r>
              <a:rPr lang="en-US" dirty="0" smtClean="0"/>
              <a:t>cookbook's default recipe in its run list.</a:t>
            </a:r>
          </a:p>
          <a:p>
            <a:endParaRPr lang="en-US" dirty="0" smtClean="0"/>
          </a:p>
          <a:p>
            <a:r>
              <a:rPr lang="en-US" dirty="0" smtClean="0"/>
              <a:t>The Chef Server allows us to create and manage roles. A role describes a run list of recipes that are executed on the node. A role may also define new defaults or overrides for existing cookbook attribute values. Similar to what we accomplished with the wrapper cookbook.</a:t>
            </a:r>
          </a:p>
          <a:p>
            <a:endParaRPr lang="en-US" dirty="0" smtClean="0"/>
          </a:p>
          <a:p>
            <a:r>
              <a:rPr lang="en-US" dirty="0" smtClean="0"/>
              <a:t>A node may have zero or roles assigned to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797698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When you assign a role to a node you do so in its run list. This allows us to configure many nodes in a similar fashion because we no longer need to re-create a long run list for each node--we simply give it a role or all the roles it needs to accomplish its desired function.</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608161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section you will create a </a:t>
            </a:r>
            <a:r>
              <a:rPr lang="en-US" dirty="0" err="1" smtClean="0"/>
              <a:t>load_balancer</a:t>
            </a:r>
            <a:r>
              <a:rPr lang="en-US" dirty="0" smtClean="0"/>
              <a:t> </a:t>
            </a:r>
            <a:r>
              <a:rPr lang="en-US" dirty="0" smtClean="0"/>
              <a:t>role and assign it to the run list of node2. You will also will create a web role and assign it to the run list of node1 and node3. </a:t>
            </a:r>
          </a:p>
          <a:p>
            <a:endParaRPr lang="en-US" dirty="0" smtClean="0"/>
          </a:p>
          <a:p>
            <a:r>
              <a:rPr lang="en-US" dirty="0" smtClean="0"/>
              <a:t>This is particularly powerful because we will no longer have to manage each of these identical nodes individually, instead we can make changes to the role that they share and all of the nodes that have this role will update accordingly.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346307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Return to the base of your Chef repository</a:t>
            </a:r>
            <a:r>
              <a:rPr lang="en-US" baseline="0" dirty="0" smtClean="0"/>
              <a:t> and then ru</a:t>
            </a:r>
            <a:r>
              <a:rPr lang="en-US" dirty="0" smtClean="0"/>
              <a:t>n 'knife role --help' to see the available commands. Similar to other commands, you can see that 'knife role' supports the ability to list currently-defined roles.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073533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you run 'knife role list' you can see from its lack of response that you have no roles defined.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885207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Create a </a:t>
            </a:r>
            <a:r>
              <a:rPr lang="en-US" b="1" dirty="0" smtClean="0"/>
              <a:t>roles</a:t>
            </a:r>
            <a:r>
              <a:rPr lang="en-US" dirty="0" smtClean="0"/>
              <a:t> directory if necessary. If you are using the Chef Starter Kit this directory may already exist.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088051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Create a file named </a:t>
            </a:r>
            <a:r>
              <a:rPr lang="en-US" dirty="0" err="1" smtClean="0"/>
              <a:t>load_balancer.rb</a:t>
            </a:r>
            <a:r>
              <a:rPr lang="en-US" dirty="0" smtClean="0"/>
              <a:t>. This is a ruby file that contains specific methods that allow you</a:t>
            </a:r>
            <a:r>
              <a:rPr lang="en-US" baseline="0" dirty="0" smtClean="0"/>
              <a:t> </a:t>
            </a:r>
            <a:r>
              <a:rPr lang="en-US" dirty="0" smtClean="0"/>
              <a:t>to express details about the role. You'll see that the role has a name, a description, and run list.</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name of the role as a practice will share the name of the ruby file</a:t>
            </a:r>
            <a:r>
              <a:rPr lang="en-US" baseline="0" dirty="0" smtClean="0"/>
              <a:t> </a:t>
            </a:r>
            <a:r>
              <a:rPr lang="en-US" dirty="0" smtClean="0"/>
              <a:t>unless it cannot for some reason. The name of the role should clearly describe what it attempts accomplish.</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description of the role helps reinforce or clarify the intended purpose of the role. When selecting a role name that is not clear it is important that a helpful description is provided to help ensure everyone on the team understands its purpose.</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run list defines the list of recipes that give the role its purpose. Currently the </a:t>
            </a:r>
            <a:r>
              <a:rPr lang="en-US" dirty="0" err="1" smtClean="0"/>
              <a:t>load_balancer</a:t>
            </a:r>
            <a:r>
              <a:rPr lang="en-US" dirty="0" smtClean="0"/>
              <a:t> </a:t>
            </a:r>
            <a:r>
              <a:rPr lang="en-US" dirty="0" smtClean="0"/>
              <a:t>role defines a single recipe - the </a:t>
            </a:r>
            <a:r>
              <a:rPr lang="en-US" dirty="0" smtClean="0"/>
              <a:t>myhaproxy </a:t>
            </a:r>
            <a:r>
              <a:rPr lang="en-US" dirty="0" smtClean="0"/>
              <a:t>cookbook's default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878893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685384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pic>
        <p:nvPicPr>
          <p:cNvPr id="22" name="Picture 21"/>
          <p:cNvPicPr>
            <a:picLocks noChangeAspect="1"/>
          </p:cNvPicPr>
          <p:nvPr userDrawn="1"/>
        </p:nvPicPr>
        <p:blipFill>
          <a:blip r:embed="rId2"/>
          <a:stretch>
            <a:fillRect/>
          </a:stretch>
        </p:blipFill>
        <p:spPr>
          <a:xfrm>
            <a:off x="13101851" y="955744"/>
            <a:ext cx="2635015" cy="2122653"/>
          </a:xfrm>
          <a:prstGeom prst="rect">
            <a:avLst/>
          </a:prstGeom>
        </p:spPr>
      </p:pic>
      <p:sp>
        <p:nvSpPr>
          <p:cNvPr id="11"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290450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7736751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6047259"/>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587504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825182" y="551454"/>
            <a:ext cx="2064800" cy="2093881"/>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3496" y="482873"/>
            <a:ext cx="2007985" cy="200798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3"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Roles</a:t>
            </a:r>
            <a:endParaRPr lang="en-US" dirty="0"/>
          </a:p>
        </p:txBody>
      </p:sp>
      <p:sp>
        <p:nvSpPr>
          <p:cNvPr id="3" name="Subtitle 2"/>
          <p:cNvSpPr>
            <a:spLocks noGrp="1"/>
          </p:cNvSpPr>
          <p:nvPr>
            <p:ph type="subTitle" idx="1"/>
          </p:nvPr>
        </p:nvSpPr>
        <p:spPr bwMode="auto"/>
        <p:txBody>
          <a:bodyPr/>
          <a:lstStyle/>
          <a:p>
            <a:r>
              <a:rPr lang="en-US" dirty="0" smtClean="0"/>
              <a:t>Giving your Nodes a Role</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239546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149173"/>
          </a:xfrm>
        </p:spPr>
        <p:txBody>
          <a:bodyPr/>
          <a:lstStyle/>
          <a:p>
            <a:r>
              <a:rPr lang="en-US" dirty="0">
                <a:latin typeface="Courier New" panose="02070309020205020404" pitchFamily="49" charset="0"/>
                <a:cs typeface="Courier New" panose="02070309020205020404" pitchFamily="49" charset="0"/>
              </a:rPr>
              <a:t>Updated Role </a:t>
            </a:r>
            <a:r>
              <a:rPr lang="en-US" dirty="0" err="1" smtClean="0">
                <a:latin typeface="Courier New" panose="02070309020205020404" pitchFamily="49" charset="0"/>
                <a:cs typeface="Courier New" panose="02070309020205020404" pitchFamily="49" charset="0"/>
              </a:rPr>
              <a:t>load_balancer</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a:t>GE: </a:t>
            </a:r>
            <a:r>
              <a:rPr lang="en-US" dirty="0" smtClean="0"/>
              <a:t>Upload </a:t>
            </a:r>
            <a:r>
              <a:rPr lang="en-US" dirty="0"/>
              <a:t>it to the Chef Server</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from file </a:t>
            </a:r>
            <a:r>
              <a:rPr lang="en-US" dirty="0" err="1" smtClean="0">
                <a:latin typeface="Courier New" panose="02070309020205020404" pitchFamily="49" charset="0"/>
                <a:cs typeface="Courier New" panose="02070309020205020404" pitchFamily="49" charset="0"/>
              </a:rPr>
              <a:t>load_balancer.rb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4028356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2936522"/>
          </a:xfrm>
        </p:spPr>
        <p:txBody>
          <a:bodyPr/>
          <a:lstStyle/>
          <a:p>
            <a:r>
              <a:rPr lang="en-US" dirty="0" err="1" smtClean="0">
                <a:latin typeface="Courier New" panose="02070309020205020404" pitchFamily="49" charset="0"/>
                <a:cs typeface="Courier New" panose="02070309020205020404" pitchFamily="49" charset="0"/>
              </a:rPr>
              <a:t>load_balancer</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a:t>GE: </a:t>
            </a:r>
            <a:r>
              <a:rPr lang="en-US" dirty="0" smtClean="0"/>
              <a:t>Validate Chef Server Received It</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list</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5669466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807852"/>
          </a:xfrm>
        </p:spPr>
        <p:txBody>
          <a:bodyPr/>
          <a:lstStyle/>
          <a:p>
            <a:r>
              <a:rPr lang="en-US" dirty="0">
                <a:latin typeface="Courier New" panose="02070309020205020404" pitchFamily="49" charset="0"/>
                <a:cs typeface="Courier New" panose="02070309020205020404" pitchFamily="49" charset="0"/>
              </a:rPr>
              <a:t>chef_type:           role</a:t>
            </a:r>
          </a:p>
          <a:p>
            <a:r>
              <a:rPr lang="en-US" dirty="0">
                <a:latin typeface="Courier New" panose="02070309020205020404" pitchFamily="49" charset="0"/>
                <a:cs typeface="Courier New" panose="02070309020205020404" pitchFamily="49" charset="0"/>
              </a:rPr>
              <a:t>default_attributes:</a:t>
            </a:r>
          </a:p>
          <a:p>
            <a:r>
              <a:rPr lang="en-US" dirty="0">
                <a:latin typeface="Courier New" panose="02070309020205020404" pitchFamily="49" charset="0"/>
                <a:cs typeface="Courier New" panose="02070309020205020404" pitchFamily="49" charset="0"/>
              </a:rPr>
              <a:t>description:         </a:t>
            </a:r>
            <a:r>
              <a:rPr lang="en-US" dirty="0" smtClean="0">
                <a:latin typeface="Courier New" panose="02070309020205020404" pitchFamily="49" charset="0"/>
                <a:cs typeface="Courier New" panose="02070309020205020404" pitchFamily="49" charset="0"/>
              </a:rPr>
              <a:t>Load Balancer</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env_run_lists:</a:t>
            </a:r>
          </a:p>
          <a:p>
            <a:r>
              <a:rPr lang="en-US" dirty="0">
                <a:latin typeface="Courier New" panose="02070309020205020404" pitchFamily="49" charset="0"/>
                <a:cs typeface="Courier New" panose="02070309020205020404" pitchFamily="49" charset="0"/>
              </a:rPr>
              <a:t>json_class:          Chef::Role</a:t>
            </a:r>
          </a:p>
          <a:p>
            <a:r>
              <a:rPr lang="en-US" dirty="0">
                <a:latin typeface="Courier New" panose="02070309020205020404" pitchFamily="49" charset="0"/>
                <a:cs typeface="Courier New" panose="02070309020205020404" pitchFamily="49" charset="0"/>
              </a:rPr>
              <a:t>name:                </a:t>
            </a:r>
            <a:r>
              <a:rPr lang="en-US" dirty="0" err="1" smtClean="0">
                <a:latin typeface="Courier New" panose="02070309020205020404" pitchFamily="49" charset="0"/>
                <a:cs typeface="Courier New" panose="02070309020205020404" pitchFamily="49" charset="0"/>
              </a:rPr>
              <a:t>load_balancer</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override_attributes:</a:t>
            </a:r>
          </a:p>
          <a:p>
            <a:r>
              <a:rPr lang="en-US" dirty="0">
                <a:latin typeface="Courier New" panose="02070309020205020404" pitchFamily="49" charset="0"/>
                <a:cs typeface="Courier New" panose="02070309020205020404" pitchFamily="49" charset="0"/>
              </a:rPr>
              <a:t>run_list:            </a:t>
            </a:r>
            <a:r>
              <a:rPr lang="en-US" dirty="0" smtClean="0">
                <a:latin typeface="Courier New" panose="02070309020205020404" pitchFamily="49" charset="0"/>
                <a:cs typeface="Courier New" panose="02070309020205020404" pitchFamily="49" charset="0"/>
              </a:rPr>
              <a:t>recipe[myhaproxy]</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GE: View Details of the Role</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show </a:t>
            </a:r>
            <a:r>
              <a:rPr lang="en-US" dirty="0" err="1" smtClean="0">
                <a:latin typeface="Courier New" panose="02070309020205020404" pitchFamily="49" charset="0"/>
                <a:cs typeface="Courier New" panose="02070309020205020404" pitchFamily="49" charset="0"/>
              </a:rPr>
              <a:t>load_balancer</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21721157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 NODE COMMANDS **</a:t>
            </a:r>
          </a:p>
          <a:p>
            <a:r>
              <a:rPr lang="en-US" dirty="0">
                <a:latin typeface="Courier New" panose="02070309020205020404" pitchFamily="49" charset="0"/>
                <a:cs typeface="Courier New" panose="02070309020205020404" pitchFamily="49" charset="0"/>
              </a:rPr>
              <a:t>knife node bulk delete REGEX (options)</a:t>
            </a:r>
          </a:p>
          <a:p>
            <a:r>
              <a:rPr lang="en-US" dirty="0">
                <a:latin typeface="Courier New" panose="02070309020205020404" pitchFamily="49" charset="0"/>
                <a:cs typeface="Courier New" panose="02070309020205020404" pitchFamily="49" charset="0"/>
              </a:rPr>
              <a:t>knife node create NODE (options)</a:t>
            </a:r>
          </a:p>
          <a:p>
            <a:r>
              <a:rPr lang="en-US" dirty="0">
                <a:latin typeface="Courier New" panose="02070309020205020404" pitchFamily="49" charset="0"/>
                <a:cs typeface="Courier New" panose="02070309020205020404" pitchFamily="49" charset="0"/>
              </a:rPr>
              <a:t>knife node delete NODE (options)</a:t>
            </a:r>
          </a:p>
          <a:p>
            <a:r>
              <a:rPr lang="en-US" dirty="0">
                <a:latin typeface="Courier New" panose="02070309020205020404" pitchFamily="49" charset="0"/>
                <a:cs typeface="Courier New" panose="02070309020205020404" pitchFamily="49" charset="0"/>
              </a:rPr>
              <a:t>knife node edit NODE (options)</a:t>
            </a:r>
          </a:p>
          <a:p>
            <a:r>
              <a:rPr lang="en-US" dirty="0">
                <a:latin typeface="Courier New" panose="02070309020205020404" pitchFamily="49" charset="0"/>
                <a:cs typeface="Courier New" panose="02070309020205020404" pitchFamily="49" charset="0"/>
              </a:rPr>
              <a:t>knife node environment set NODE ENVIRONMENT</a:t>
            </a:r>
          </a:p>
          <a:p>
            <a:r>
              <a:rPr lang="en-US" dirty="0">
                <a:latin typeface="Courier New" panose="02070309020205020404" pitchFamily="49" charset="0"/>
                <a:cs typeface="Courier New" panose="02070309020205020404" pitchFamily="49" charset="0"/>
              </a:rPr>
              <a:t>knife node from file FILE (options)</a:t>
            </a:r>
          </a:p>
          <a:p>
            <a:r>
              <a:rPr lang="en-US" dirty="0">
                <a:latin typeface="Courier New" panose="02070309020205020404" pitchFamily="49" charset="0"/>
                <a:cs typeface="Courier New" panose="02070309020205020404" pitchFamily="49" charset="0"/>
              </a:rPr>
              <a:t>knife node list (options)</a:t>
            </a:r>
          </a:p>
          <a:p>
            <a:r>
              <a:rPr lang="en-US" dirty="0">
                <a:latin typeface="Courier New" panose="02070309020205020404" pitchFamily="49" charset="0"/>
                <a:cs typeface="Courier New" panose="02070309020205020404" pitchFamily="49" charset="0"/>
              </a:rPr>
              <a:t>knife node run_list add [NODE] [ENTRY[,ENTRY]] (options)</a:t>
            </a:r>
          </a:p>
          <a:p>
            <a:r>
              <a:rPr lang="en-US" dirty="0">
                <a:latin typeface="Courier New" panose="02070309020205020404" pitchFamily="49" charset="0"/>
                <a:cs typeface="Courier New" panose="02070309020205020404" pitchFamily="49" charset="0"/>
              </a:rPr>
              <a:t>knife node run_list remove [NODE] [ENTRY[,ENTRY]] (options)</a:t>
            </a:r>
          </a:p>
          <a:p>
            <a:r>
              <a:rPr lang="en-US" dirty="0">
                <a:latin typeface="Courier New" panose="02070309020205020404" pitchFamily="49" charset="0"/>
                <a:cs typeface="Courier New" panose="02070309020205020404" pitchFamily="49" charset="0"/>
              </a:rPr>
              <a:t>knife node run_list set NODE ENTRIES (options)</a:t>
            </a:r>
          </a:p>
          <a:p>
            <a:r>
              <a:rPr lang="en-US" dirty="0">
                <a:latin typeface="Courier New" panose="02070309020205020404" pitchFamily="49" charset="0"/>
                <a:cs typeface="Courier New" panose="02070309020205020404" pitchFamily="49" charset="0"/>
              </a:rPr>
              <a:t>knife node show NODE (options)</a:t>
            </a:r>
          </a:p>
        </p:txBody>
      </p:sp>
      <p:sp>
        <p:nvSpPr>
          <p:cNvPr id="3" name="Title 2"/>
          <p:cNvSpPr>
            <a:spLocks noGrp="1"/>
          </p:cNvSpPr>
          <p:nvPr>
            <p:ph type="title"/>
          </p:nvPr>
        </p:nvSpPr>
        <p:spPr/>
        <p:txBody>
          <a:bodyPr>
            <a:normAutofit fontScale="90000"/>
          </a:bodyPr>
          <a:lstStyle/>
          <a:p>
            <a:r>
              <a:rPr lang="en-US" dirty="0" smtClean="0"/>
              <a:t>GE</a:t>
            </a:r>
            <a:r>
              <a:rPr lang="en-US" dirty="0"/>
              <a:t>: Run </a:t>
            </a:r>
            <a:r>
              <a:rPr lang="en-US" dirty="0" smtClean="0"/>
              <a:t>'</a:t>
            </a:r>
            <a:r>
              <a:rPr lang="en-US" dirty="0" smtClean="0">
                <a:cs typeface="Courier New" panose="02070309020205020404" pitchFamily="49" charset="0"/>
              </a:rPr>
              <a:t>knife </a:t>
            </a:r>
            <a:r>
              <a:rPr lang="en-US" dirty="0">
                <a:cs typeface="Courier New" panose="02070309020205020404" pitchFamily="49" charset="0"/>
              </a:rPr>
              <a:t>node --</a:t>
            </a:r>
            <a:r>
              <a:rPr lang="en-US" dirty="0" smtClean="0">
                <a:cs typeface="Courier New" panose="02070309020205020404" pitchFamily="49" charset="0"/>
              </a:rPr>
              <a:t>help'</a:t>
            </a:r>
            <a:r>
              <a:rPr lang="en-US" dirty="0">
                <a:latin typeface="Courier New" panose="02070309020205020404" pitchFamily="49" charset="0"/>
                <a:cs typeface="Courier New" panose="02070309020205020404" pitchFamily="49" charset="0"/>
              </a:rPr>
              <a:t/>
            </a:r>
            <a:br>
              <a:rPr lang="en-US" dirty="0">
                <a:latin typeface="Courier New" panose="02070309020205020404" pitchFamily="49" charset="0"/>
                <a:cs typeface="Courier New" panose="02070309020205020404" pitchFamily="49" charset="0"/>
              </a:rPr>
            </a:b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lstStyle/>
          <a:p>
            <a:r>
              <a:rPr lang="en-US" dirty="0">
                <a:latin typeface="Courier New" panose="02070309020205020404" pitchFamily="49" charset="0"/>
                <a:cs typeface="Courier New" panose="02070309020205020404" pitchFamily="49" charset="0"/>
              </a:rPr>
              <a:t>$ knife </a:t>
            </a:r>
            <a:r>
              <a:rPr lang="en-US" dirty="0" smtClean="0">
                <a:latin typeface="Courier New" panose="02070309020205020404" pitchFamily="49" charset="0"/>
                <a:cs typeface="Courier New" panose="02070309020205020404" pitchFamily="49" charset="0"/>
              </a:rPr>
              <a:t>node --help</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591111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202650"/>
            <a:ext cx="14423693" cy="3574475"/>
          </a:xfrm>
        </p:spPr>
        <p:txBody>
          <a:bodyPr/>
          <a:lstStyle/>
          <a:p>
            <a:r>
              <a:rPr lang="en-US" dirty="0">
                <a:latin typeface="Courier New" panose="02070309020205020404" pitchFamily="49" charset="0"/>
                <a:cs typeface="Courier New" panose="02070309020205020404" pitchFamily="49" charset="0"/>
              </a:rPr>
              <a:t>node2:</a:t>
            </a:r>
          </a:p>
          <a:p>
            <a:r>
              <a:rPr lang="en-US" dirty="0">
                <a:latin typeface="Courier New" panose="02070309020205020404" pitchFamily="49" charset="0"/>
                <a:cs typeface="Courier New" panose="02070309020205020404" pitchFamily="49" charset="0"/>
              </a:rPr>
              <a:t>  run_list: </a:t>
            </a:r>
            <a:r>
              <a:rPr lang="en-US" dirty="0" smtClean="0">
                <a:latin typeface="Courier New" panose="02070309020205020404" pitchFamily="49" charset="0"/>
                <a:cs typeface="Courier New" panose="02070309020205020404" pitchFamily="49" charset="0"/>
              </a:rPr>
              <a:t>role[</a:t>
            </a:r>
            <a:r>
              <a:rPr lang="en-US" dirty="0" err="1" smtClean="0">
                <a:latin typeface="Courier New" panose="02070309020205020404" pitchFamily="49" charset="0"/>
                <a:cs typeface="Courier New" panose="02070309020205020404" pitchFamily="49" charset="0"/>
              </a:rPr>
              <a:t>load_balancer</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a:bodyPr>
          <a:lstStyle/>
          <a:p>
            <a:r>
              <a:rPr lang="en-US" dirty="0"/>
              <a:t>GE: </a:t>
            </a:r>
            <a:r>
              <a:rPr lang="en-US" dirty="0" smtClean="0"/>
              <a:t>Set the </a:t>
            </a:r>
            <a:r>
              <a:rPr lang="en-US" dirty="0" err="1" smtClean="0"/>
              <a:t>load_balancer</a:t>
            </a:r>
            <a:r>
              <a:rPr lang="en-US" dirty="0" smtClean="0"/>
              <a:t> </a:t>
            </a:r>
            <a:r>
              <a:rPr lang="en-US" dirty="0" smtClean="0"/>
              <a:t>Role to node2</a:t>
            </a:r>
            <a:endParaRPr lang="en-US" dirty="0"/>
          </a:p>
        </p:txBody>
      </p:sp>
      <p:sp>
        <p:nvSpPr>
          <p:cNvPr id="4" name="Text Placeholder 3"/>
          <p:cNvSpPr>
            <a:spLocks noGrp="1"/>
          </p:cNvSpPr>
          <p:nvPr>
            <p:ph type="body" sz="quarter" idx="11"/>
          </p:nvPr>
        </p:nvSpPr>
        <p:spPr>
          <a:xfrm>
            <a:off x="1121104" y="1337149"/>
            <a:ext cx="14422528" cy="1597710"/>
          </a:xfrm>
        </p:spPr>
        <p:txBody>
          <a:bodyPr/>
          <a:lstStyle/>
          <a:p>
            <a:r>
              <a:rPr lang="en-US" dirty="0">
                <a:latin typeface="Courier New" panose="02070309020205020404" pitchFamily="49" charset="0"/>
                <a:cs typeface="Courier New" panose="02070309020205020404" pitchFamily="49" charset="0"/>
              </a:rPr>
              <a:t>$ knife node run_list set node2 "</a:t>
            </a:r>
            <a:r>
              <a:rPr lang="en-US" dirty="0" smtClean="0">
                <a:latin typeface="Courier New" panose="02070309020205020404" pitchFamily="49" charset="0"/>
                <a:cs typeface="Courier New" panose="02070309020205020404" pitchFamily="49" charset="0"/>
              </a:rPr>
              <a:t>role[</a:t>
            </a:r>
            <a:r>
              <a:rPr lang="en-US" dirty="0" err="1" smtClean="0">
                <a:latin typeface="Courier New" panose="02070309020205020404" pitchFamily="49" charset="0"/>
                <a:cs typeface="Courier New" panose="02070309020205020404" pitchFamily="49" charset="0"/>
              </a:rPr>
              <a:t>load_balancer</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812366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329088"/>
          </a:xfrm>
        </p:spPr>
        <p:txBody>
          <a:bodyPr/>
          <a:lstStyle/>
          <a:p>
            <a:r>
              <a:rPr lang="en-US" sz="2000" dirty="0">
                <a:latin typeface="Courier New" panose="02070309020205020404" pitchFamily="49" charset="0"/>
                <a:cs typeface="Courier New" panose="02070309020205020404" pitchFamily="49" charset="0"/>
              </a:rPr>
              <a:t>Node Name:   node2</a:t>
            </a:r>
          </a:p>
          <a:p>
            <a:r>
              <a:rPr lang="en-US" sz="2000" dirty="0">
                <a:latin typeface="Courier New" panose="02070309020205020404" pitchFamily="49" charset="0"/>
                <a:cs typeface="Courier New" panose="02070309020205020404" pitchFamily="49" charset="0"/>
              </a:rPr>
              <a:t>Environment: _default</a:t>
            </a:r>
          </a:p>
          <a:p>
            <a:r>
              <a:rPr lang="en-US" sz="2000" dirty="0">
                <a:latin typeface="Courier New" panose="02070309020205020404" pitchFamily="49" charset="0"/>
                <a:cs typeface="Courier New" panose="02070309020205020404" pitchFamily="49" charset="0"/>
              </a:rPr>
              <a:t>FQDN:        ip-172-31-0-128.ec2.internal</a:t>
            </a:r>
          </a:p>
          <a:p>
            <a:r>
              <a:rPr lang="en-US" sz="2000" dirty="0">
                <a:latin typeface="Courier New" panose="02070309020205020404" pitchFamily="49" charset="0"/>
                <a:cs typeface="Courier New" panose="02070309020205020404" pitchFamily="49" charset="0"/>
              </a:rPr>
              <a:t>IP:          54.210.192.12</a:t>
            </a:r>
          </a:p>
          <a:p>
            <a:r>
              <a:rPr lang="en-US" sz="2000" dirty="0">
                <a:latin typeface="Courier New" panose="02070309020205020404" pitchFamily="49" charset="0"/>
                <a:cs typeface="Courier New" panose="02070309020205020404" pitchFamily="49" charset="0"/>
              </a:rPr>
              <a:t>Run List:    </a:t>
            </a:r>
            <a:r>
              <a:rPr lang="en-US" sz="2000" dirty="0" smtClean="0">
                <a:latin typeface="Courier New" panose="02070309020205020404" pitchFamily="49" charset="0"/>
                <a:cs typeface="Courier New" panose="02070309020205020404" pitchFamily="49" charset="0"/>
              </a:rPr>
              <a:t>role[</a:t>
            </a:r>
            <a:r>
              <a:rPr lang="en-US" sz="2000" dirty="0" err="1" smtClean="0">
                <a:latin typeface="Courier New" panose="02070309020205020404" pitchFamily="49" charset="0"/>
                <a:cs typeface="Courier New" panose="02070309020205020404" pitchFamily="49" charset="0"/>
              </a:rPr>
              <a:t>load_balancer</a:t>
            </a:r>
            <a:r>
              <a:rPr lang="en-US" sz="2000" dirty="0" smtClean="0">
                <a:latin typeface="Courier New" panose="02070309020205020404" pitchFamily="49" charset="0"/>
                <a:cs typeface="Courier New" panose="02070309020205020404" pitchFamily="49" charset="0"/>
              </a:rPr>
              <a:t>]</a:t>
            </a:r>
            <a:endParaRPr lang="en-US" sz="2000" dirty="0">
              <a:latin typeface="Courier New" panose="02070309020205020404" pitchFamily="49" charset="0"/>
              <a:cs typeface="Courier New" panose="02070309020205020404" pitchFamily="49" charset="0"/>
            </a:endParaRPr>
          </a:p>
          <a:p>
            <a:r>
              <a:rPr lang="en-US" sz="2000" dirty="0">
                <a:latin typeface="Courier New" panose="02070309020205020404" pitchFamily="49" charset="0"/>
                <a:cs typeface="Courier New" panose="02070309020205020404" pitchFamily="49" charset="0"/>
              </a:rPr>
              <a:t>Roles:</a:t>
            </a:r>
          </a:p>
          <a:p>
            <a:r>
              <a:rPr lang="en-US" sz="2000" dirty="0">
                <a:latin typeface="Courier New" panose="02070309020205020404" pitchFamily="49" charset="0"/>
                <a:cs typeface="Courier New" panose="02070309020205020404" pitchFamily="49" charset="0"/>
              </a:rPr>
              <a:t>Recipes:     </a:t>
            </a:r>
            <a:r>
              <a:rPr lang="en-US" sz="2000" dirty="0" smtClean="0">
                <a:latin typeface="Courier New" panose="02070309020205020404" pitchFamily="49" charset="0"/>
                <a:cs typeface="Courier New" panose="02070309020205020404" pitchFamily="49" charset="0"/>
              </a:rPr>
              <a:t>myhaproxy, myhaproxy::</a:t>
            </a:r>
            <a:r>
              <a:rPr lang="en-US" sz="2000" dirty="0">
                <a:latin typeface="Courier New" panose="02070309020205020404" pitchFamily="49" charset="0"/>
                <a:cs typeface="Courier New" panose="02070309020205020404" pitchFamily="49" charset="0"/>
              </a:rPr>
              <a:t>default, </a:t>
            </a:r>
            <a:r>
              <a:rPr lang="en-US" sz="2000" dirty="0" smtClean="0">
                <a:latin typeface="Courier New" panose="02070309020205020404" pitchFamily="49" charset="0"/>
                <a:cs typeface="Courier New" panose="02070309020205020404" pitchFamily="49" charset="0"/>
              </a:rPr>
              <a:t>haproxy::</a:t>
            </a:r>
            <a:r>
              <a:rPr lang="en-US" sz="2000" dirty="0">
                <a:latin typeface="Courier New" panose="02070309020205020404" pitchFamily="49" charset="0"/>
                <a:cs typeface="Courier New" panose="02070309020205020404" pitchFamily="49" charset="0"/>
              </a:rPr>
              <a:t>default, </a:t>
            </a:r>
            <a:r>
              <a:rPr lang="en-US" sz="2000" dirty="0" smtClean="0">
                <a:latin typeface="Courier New" panose="02070309020205020404" pitchFamily="49" charset="0"/>
                <a:cs typeface="Courier New" panose="02070309020205020404" pitchFamily="49" charset="0"/>
              </a:rPr>
              <a:t>haproxy::</a:t>
            </a:r>
            <a:r>
              <a:rPr lang="en-US" sz="2000" dirty="0">
                <a:latin typeface="Courier New" panose="02070309020205020404" pitchFamily="49" charset="0"/>
                <a:cs typeface="Courier New" panose="02070309020205020404" pitchFamily="49" charset="0"/>
              </a:rPr>
              <a:t>install_package</a:t>
            </a:r>
          </a:p>
          <a:p>
            <a:r>
              <a:rPr lang="en-US" sz="2000" dirty="0">
                <a:latin typeface="Courier New" panose="02070309020205020404" pitchFamily="49" charset="0"/>
                <a:cs typeface="Courier New" panose="02070309020205020404" pitchFamily="49" charset="0"/>
              </a:rPr>
              <a:t>Platform:    centos 6.6</a:t>
            </a:r>
          </a:p>
          <a:p>
            <a:r>
              <a:rPr lang="en-US" sz="2000" dirty="0">
                <a:latin typeface="Courier New" panose="02070309020205020404" pitchFamily="49" charset="0"/>
                <a:cs typeface="Courier New" panose="02070309020205020404" pitchFamily="49" charset="0"/>
              </a:rPr>
              <a:t>Tags:</a:t>
            </a:r>
          </a:p>
        </p:txBody>
      </p:sp>
      <p:sp>
        <p:nvSpPr>
          <p:cNvPr id="3" name="Title 2"/>
          <p:cNvSpPr>
            <a:spLocks noGrp="1"/>
          </p:cNvSpPr>
          <p:nvPr>
            <p:ph type="title"/>
          </p:nvPr>
        </p:nvSpPr>
        <p:spPr/>
        <p:txBody>
          <a:bodyPr>
            <a:normAutofit/>
          </a:bodyPr>
          <a:lstStyle/>
          <a:p>
            <a:r>
              <a:rPr lang="en-US" dirty="0" smtClean="0"/>
              <a:t>GE: Verify the Run List</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node2</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9905261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620762"/>
            <a:ext cx="14423693" cy="5442583"/>
          </a:xfrm>
        </p:spPr>
        <p:txBody>
          <a:bodyPr/>
          <a:lstStyle/>
          <a:p>
            <a:r>
              <a:rPr lang="en-US" sz="2200" dirty="0">
                <a:latin typeface="Courier New" panose="02070309020205020404" pitchFamily="49" charset="0"/>
                <a:cs typeface="Courier New" panose="02070309020205020404" pitchFamily="49" charset="0"/>
              </a:rPr>
              <a:t>ec2-54-210-192-12.compute-1.amazonaws.com Starting Chef Client, version 12.3.0</a:t>
            </a:r>
          </a:p>
          <a:p>
            <a:r>
              <a:rPr lang="en-US" sz="2200" dirty="0">
                <a:latin typeface="Courier New" panose="02070309020205020404" pitchFamily="49" charset="0"/>
                <a:cs typeface="Courier New" panose="02070309020205020404" pitchFamily="49" charset="0"/>
              </a:rPr>
              <a:t>ec2-54-210-192-12.compute-1.amazonaws.com resolving cookbooks for run list: ["</a:t>
            </a:r>
            <a:r>
              <a:rPr lang="en-US" sz="2200" dirty="0" smtClean="0">
                <a:latin typeface="Courier New" panose="02070309020205020404" pitchFamily="49" charset="0"/>
                <a:cs typeface="Courier New" panose="02070309020205020404" pitchFamily="49" charset="0"/>
              </a:rPr>
              <a:t>myhaproxy"]</a:t>
            </a:r>
            <a:endParaRPr lang="en-US" sz="2200" dirty="0">
              <a:latin typeface="Courier New" panose="02070309020205020404" pitchFamily="49" charset="0"/>
              <a:cs typeface="Courier New" panose="02070309020205020404" pitchFamily="49" charset="0"/>
            </a:endParaRPr>
          </a:p>
          <a:p>
            <a:r>
              <a:rPr lang="en-US" sz="2200" dirty="0">
                <a:latin typeface="Courier New" panose="02070309020205020404" pitchFamily="49" charset="0"/>
                <a:cs typeface="Courier New" panose="02070309020205020404" pitchFamily="49" charset="0"/>
              </a:rPr>
              <a:t>ec2-54-210-192-12.compute-1.amazonaws.com Synchronizing Cookbooks:</a:t>
            </a:r>
          </a:p>
          <a:p>
            <a:r>
              <a:rPr lang="en-US" sz="2200" dirty="0">
                <a:latin typeface="Courier New" panose="02070309020205020404" pitchFamily="49" charset="0"/>
                <a:cs typeface="Courier New" panose="02070309020205020404" pitchFamily="49" charset="0"/>
              </a:rPr>
              <a:t>ec2-54-210-192-12.compute-1.amazonaws.com   - build-essential</a:t>
            </a:r>
          </a:p>
          <a:p>
            <a:r>
              <a:rPr lang="en-US" sz="2200" dirty="0">
                <a:latin typeface="Courier New" panose="02070309020205020404" pitchFamily="49" charset="0"/>
                <a:cs typeface="Courier New" panose="02070309020205020404" pitchFamily="49" charset="0"/>
              </a:rPr>
              <a:t>ec2-54-210-192-12.compute-1.amazonaws.com   - cpu</a:t>
            </a:r>
          </a:p>
          <a:p>
            <a:r>
              <a:rPr lang="en-US" sz="2200" dirty="0">
                <a:latin typeface="Courier New" panose="02070309020205020404" pitchFamily="49" charset="0"/>
                <a:cs typeface="Courier New" panose="02070309020205020404" pitchFamily="49" charset="0"/>
              </a:rPr>
              <a:t>ec2-54-210-192-12.compute-1.amazonaws.com   - </a:t>
            </a:r>
            <a:r>
              <a:rPr lang="en-US" sz="2200" dirty="0" smtClean="0">
                <a:latin typeface="Courier New" panose="02070309020205020404" pitchFamily="49" charset="0"/>
                <a:cs typeface="Courier New" panose="02070309020205020404" pitchFamily="49" charset="0"/>
              </a:rPr>
              <a:t>haproxy</a:t>
            </a:r>
            <a:endParaRPr lang="en-US" sz="2200" dirty="0">
              <a:latin typeface="Courier New" panose="02070309020205020404" pitchFamily="49" charset="0"/>
              <a:cs typeface="Courier New" panose="02070309020205020404" pitchFamily="49" charset="0"/>
            </a:endParaRPr>
          </a:p>
          <a:p>
            <a:r>
              <a:rPr lang="en-US" sz="2200" dirty="0">
                <a:latin typeface="Courier New" panose="02070309020205020404" pitchFamily="49" charset="0"/>
                <a:cs typeface="Courier New" panose="02070309020205020404" pitchFamily="49" charset="0"/>
              </a:rPr>
              <a:t>ec2-54-210-192-12.compute-1.amazonaws.com   - </a:t>
            </a:r>
            <a:r>
              <a:rPr lang="en-US" sz="2200" dirty="0" smtClean="0">
                <a:latin typeface="Courier New" panose="02070309020205020404" pitchFamily="49" charset="0"/>
                <a:cs typeface="Courier New" panose="02070309020205020404" pitchFamily="49" charset="0"/>
              </a:rPr>
              <a:t>myhaproxy</a:t>
            </a:r>
            <a:endParaRPr lang="en-US" sz="2200" dirty="0">
              <a:latin typeface="Courier New" panose="02070309020205020404" pitchFamily="49" charset="0"/>
              <a:cs typeface="Courier New" panose="02070309020205020404" pitchFamily="49" charset="0"/>
            </a:endParaRPr>
          </a:p>
          <a:p>
            <a:r>
              <a:rPr lang="en-US" sz="2200" dirty="0">
                <a:latin typeface="Courier New" panose="02070309020205020404" pitchFamily="49" charset="0"/>
                <a:cs typeface="Courier New" panose="02070309020205020404" pitchFamily="49" charset="0"/>
              </a:rPr>
              <a:t>ec2-54-210-192-12.compute-1.amazonaws.com Compiling Cookbooks...</a:t>
            </a:r>
          </a:p>
          <a:p>
            <a:r>
              <a:rPr lang="en-US" sz="2200" dirty="0">
                <a:latin typeface="Courier New" panose="02070309020205020404" pitchFamily="49" charset="0"/>
                <a:cs typeface="Courier New" panose="02070309020205020404" pitchFamily="49" charset="0"/>
              </a:rPr>
              <a:t>ec2-54-210-192-12.compute-1.amazonaws.com Converging 9 resources</a:t>
            </a:r>
          </a:p>
          <a:p>
            <a:r>
              <a:rPr lang="en-US" sz="2200" dirty="0">
                <a:latin typeface="Courier New" panose="02070309020205020404" pitchFamily="49" charset="0"/>
                <a:cs typeface="Courier New" panose="02070309020205020404" pitchFamily="49" charset="0"/>
              </a:rPr>
              <a:t>ec2-54-210-192-12.compute-1.amazonaws.com Recipe: </a:t>
            </a:r>
            <a:r>
              <a:rPr lang="en-US" sz="2200" dirty="0" smtClean="0">
                <a:latin typeface="Courier New" panose="02070309020205020404" pitchFamily="49" charset="0"/>
                <a:cs typeface="Courier New" panose="02070309020205020404" pitchFamily="49" charset="0"/>
              </a:rPr>
              <a:t>haproxy::</a:t>
            </a:r>
            <a:r>
              <a:rPr lang="en-US" sz="2200" dirty="0">
                <a:latin typeface="Courier New" panose="02070309020205020404" pitchFamily="49" charset="0"/>
                <a:cs typeface="Courier New" panose="02070309020205020404" pitchFamily="49" charset="0"/>
              </a:rPr>
              <a:t>install_package</a:t>
            </a:r>
          </a:p>
          <a:p>
            <a:r>
              <a:rPr lang="en-US" sz="2200" dirty="0">
                <a:latin typeface="Courier New" panose="02070309020205020404" pitchFamily="49" charset="0"/>
                <a:cs typeface="Courier New" panose="02070309020205020404" pitchFamily="49" charset="0"/>
              </a:rPr>
              <a:t>ec2-54-210-192-12.compute-1.amazonaws.com   * </a:t>
            </a:r>
            <a:r>
              <a:rPr lang="en-US" sz="2200" dirty="0" smtClean="0">
                <a:latin typeface="Courier New" panose="02070309020205020404" pitchFamily="49" charset="0"/>
                <a:cs typeface="Courier New" panose="02070309020205020404" pitchFamily="49" charset="0"/>
              </a:rPr>
              <a:t>yum_package[haproxy] </a:t>
            </a:r>
            <a:r>
              <a:rPr lang="en-US" sz="2200" dirty="0">
                <a:latin typeface="Courier New" panose="02070309020205020404" pitchFamily="49" charset="0"/>
                <a:cs typeface="Courier New" panose="02070309020205020404" pitchFamily="49" charset="0"/>
              </a:rPr>
              <a:t>action install (up to date</a:t>
            </a:r>
            <a:r>
              <a:rPr lang="en-US" sz="2200" dirty="0" smtClean="0">
                <a:latin typeface="Courier New" panose="02070309020205020404" pitchFamily="49" charset="0"/>
                <a:cs typeface="Courier New" panose="02070309020205020404" pitchFamily="49" charset="0"/>
              </a:rPr>
              <a:t>) ...</a:t>
            </a:r>
            <a:endParaRPr lang="en-US" sz="22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fontScale="90000"/>
          </a:bodyPr>
          <a:lstStyle/>
          <a:p>
            <a:r>
              <a:rPr lang="en-US" dirty="0" smtClean="0"/>
              <a:t>GE: Converge All the </a:t>
            </a:r>
            <a:r>
              <a:rPr lang="en-US" dirty="0" smtClean="0"/>
              <a:t>L</a:t>
            </a:r>
            <a:r>
              <a:rPr lang="en-US" dirty="0" smtClean="0"/>
              <a:t>oad Balancer </a:t>
            </a:r>
            <a:r>
              <a:rPr lang="en-US" dirty="0" smtClean="0"/>
              <a:t>Nodes</a:t>
            </a:r>
            <a:endParaRPr lang="en-US" dirty="0"/>
          </a:p>
        </p:txBody>
      </p:sp>
      <p:sp>
        <p:nvSpPr>
          <p:cNvPr id="4" name="Text Placeholder 3"/>
          <p:cNvSpPr>
            <a:spLocks noGrp="1"/>
          </p:cNvSpPr>
          <p:nvPr>
            <p:ph type="body" sz="quarter" idx="11"/>
          </p:nvPr>
        </p:nvSpPr>
        <p:spPr>
          <a:xfrm>
            <a:off x="1121104" y="1337149"/>
            <a:ext cx="14422528" cy="1172777"/>
          </a:xfrm>
        </p:spPr>
        <p:txBody>
          <a:bodyPr/>
          <a:lstStyle/>
          <a:p>
            <a:r>
              <a:rPr lang="en-US" sz="3200" dirty="0" smtClean="0">
                <a:latin typeface="Courier New" panose="02070309020205020404" pitchFamily="49" charset="0"/>
                <a:cs typeface="Courier New" panose="02070309020205020404" pitchFamily="49" charset="0"/>
              </a:rPr>
              <a:t>$ knife ssh "</a:t>
            </a:r>
            <a:r>
              <a:rPr lang="en-US" sz="3200" dirty="0" err="1" smtClean="0">
                <a:latin typeface="Courier New" panose="02070309020205020404" pitchFamily="49" charset="0"/>
                <a:cs typeface="Courier New" panose="02070309020205020404" pitchFamily="49" charset="0"/>
              </a:rPr>
              <a:t>role:load_balancer</a:t>
            </a:r>
            <a:r>
              <a:rPr lang="en-US" sz="3200" dirty="0" smtClean="0">
                <a:latin typeface="Courier New" panose="02070309020205020404" pitchFamily="49" charset="0"/>
                <a:cs typeface="Courier New" panose="02070309020205020404" pitchFamily="49" charset="0"/>
              </a:rPr>
              <a:t>" </a:t>
            </a:r>
            <a:r>
              <a:rPr lang="en-US" sz="3200" dirty="0" smtClean="0">
                <a:latin typeface="Courier New" panose="02070309020205020404" pitchFamily="49" charset="0"/>
                <a:cs typeface="Courier New" panose="02070309020205020404" pitchFamily="49" charset="0"/>
              </a:rPr>
              <a:t>-x USER -P PWD "sudo chef-client"</a:t>
            </a:r>
            <a:endParaRPr lang="en-US" sz="3200"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4220735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Roles for Everyone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Give our </a:t>
            </a:r>
            <a:r>
              <a:rPr lang="en-US" dirty="0" smtClean="0"/>
              <a:t>load balancer </a:t>
            </a:r>
            <a:r>
              <a:rPr lang="en-US" dirty="0" smtClean="0"/>
              <a:t>node </a:t>
            </a:r>
            <a:r>
              <a:rPr lang="en-US" dirty="0"/>
              <a:t>a </a:t>
            </a:r>
            <a:r>
              <a:rPr lang="en-US" dirty="0" smtClean="0"/>
              <a:t>"</a:t>
            </a:r>
            <a:r>
              <a:rPr lang="en-US" dirty="0" err="1" smtClean="0"/>
              <a:t>load_balancer</a:t>
            </a:r>
            <a:r>
              <a:rPr lang="en-US" dirty="0" smtClean="0"/>
              <a:t>" </a:t>
            </a:r>
            <a:r>
              <a:rPr lang="en-US" dirty="0" smtClean="0"/>
              <a:t>Role</a:t>
            </a:r>
          </a:p>
          <a:p>
            <a:pPr marL="380990" indent="-380990">
              <a:buFont typeface="Wingdings" charset="2"/>
              <a:buChar char="q"/>
            </a:pPr>
            <a:r>
              <a:rPr lang="en-US" dirty="0" smtClean="0"/>
              <a:t>Give our web nodes a "web" Role</a:t>
            </a:r>
          </a:p>
        </p:txBody>
      </p:sp>
      <p:sp>
        <p:nvSpPr>
          <p:cNvPr id="4" name="Content Placeholder 3"/>
          <p:cNvSpPr>
            <a:spLocks noGrp="1"/>
          </p:cNvSpPr>
          <p:nvPr>
            <p:ph sz="quarter" idx="11"/>
          </p:nvPr>
        </p:nvSpPr>
        <p:spPr/>
        <p:txBody>
          <a:bodyPr/>
          <a:lstStyle/>
          <a:p>
            <a:r>
              <a:rPr lang="en-US" dirty="0" smtClean="0"/>
              <a:t>We will give our nodes a role to better describe them and so we can configure them in a similar manner.</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1572319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Define a Web Role</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q"/>
            </a:pPr>
            <a:r>
              <a:rPr lang="en-US" dirty="0" smtClean="0"/>
              <a:t>Create a role named 'web' that has the run list 'recipe[apache]'</a:t>
            </a:r>
          </a:p>
          <a:p>
            <a:pPr marL="609585" indent="-609585">
              <a:lnSpc>
                <a:spcPct val="120000"/>
              </a:lnSpc>
              <a:buFont typeface="Wingdings" charset="2"/>
              <a:buChar char="q"/>
            </a:pPr>
            <a:r>
              <a:rPr lang="en-US" dirty="0" smtClean="0"/>
              <a:t>Set node1's run list to be "role[web]"</a:t>
            </a:r>
          </a:p>
          <a:p>
            <a:pPr marL="609585" indent="-609585">
              <a:lnSpc>
                <a:spcPct val="120000"/>
              </a:lnSpc>
              <a:buFont typeface="Wingdings" charset="2"/>
              <a:buChar char="q"/>
            </a:pPr>
            <a:r>
              <a:rPr lang="en-US" dirty="0" smtClean="0"/>
              <a:t>Set node3's run list to be "role[web]"</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1593543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a:t>
            </a:r>
            <a:r>
              <a:rPr lang="en-US" dirty="0"/>
              <a:t>Create the </a:t>
            </a:r>
            <a:r>
              <a:rPr lang="en-US" dirty="0" smtClean="0"/>
              <a:t>web.rb File</a:t>
            </a:r>
            <a:r>
              <a:rPr lang="en-US" dirty="0"/>
              <a:t/>
            </a:r>
            <a:br>
              <a:rPr lang="en-US" dirty="0"/>
            </a:br>
            <a:endParaRPr lang="en-US" dirty="0"/>
          </a:p>
        </p:txBody>
      </p:sp>
      <p:sp>
        <p:nvSpPr>
          <p:cNvPr id="3" name="Content Placeholder 2"/>
          <p:cNvSpPr>
            <a:spLocks noGrp="1"/>
          </p:cNvSpPr>
          <p:nvPr>
            <p:ph sz="quarter" idx="10"/>
          </p:nvPr>
        </p:nvSpPr>
        <p:spPr/>
        <p:txBody>
          <a:bodyPr/>
          <a:lstStyle/>
          <a:p>
            <a:r>
              <a:rPr lang="en-US" dirty="0" smtClean="0">
                <a:latin typeface="Courier New" panose="02070309020205020404" pitchFamily="49" charset="0"/>
                <a:cs typeface="Courier New" panose="02070309020205020404" pitchFamily="49" charset="0"/>
              </a:rPr>
              <a:t>name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web</a:t>
            </a:r>
            <a:r>
              <a:rPr lang="uk-UA" dirty="0" smtClean="0">
                <a:latin typeface="Courier New" panose="02070309020205020404" pitchFamily="49" charset="0"/>
                <a:cs typeface="Courier New" panose="02070309020205020404" pitchFamily="49" charset="0"/>
              </a:rPr>
              <a:t>'</a:t>
            </a:r>
            <a:endParaRPr lang="en-US" dirty="0" smtClean="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description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Web Server</a:t>
            </a:r>
            <a:r>
              <a:rPr lang="uk-UA" dirty="0" smtClean="0">
                <a:latin typeface="Courier New" panose="02070309020205020404" pitchFamily="49" charset="0"/>
                <a:cs typeface="Courier New" panose="02070309020205020404" pitchFamily="49" charset="0"/>
              </a:rPr>
              <a:t>'</a:t>
            </a:r>
            <a:endParaRPr lang="en-US" dirty="0" smtClean="0">
              <a:latin typeface="Courier New" panose="02070309020205020404" pitchFamily="49" charset="0"/>
              <a:cs typeface="Courier New" panose="02070309020205020404" pitchFamily="49" charset="0"/>
            </a:endParaRPr>
          </a:p>
          <a:p>
            <a:r>
              <a:rPr lang="en-US" dirty="0" err="1" smtClean="0">
                <a:latin typeface="Courier New" panose="02070309020205020404" pitchFamily="49" charset="0"/>
                <a:cs typeface="Courier New" panose="02070309020205020404" pitchFamily="49" charset="0"/>
              </a:rPr>
              <a:t>run_list</a:t>
            </a:r>
            <a:r>
              <a:rPr lang="en-US" dirty="0" smtClean="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recipe[apache]</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a:latin typeface="Courier New" panose="02070309020205020404" pitchFamily="49" charset="0"/>
                <a:cs typeface="Courier New" panose="02070309020205020404" pitchFamily="49" charset="0"/>
              </a:rPr>
              <a:t>~/chef</a:t>
            </a:r>
            <a:r>
              <a:rPr lang="en-US" dirty="0" smtClean="0">
                <a:latin typeface="Courier New" panose="02070309020205020404" pitchFamily="49" charset="0"/>
                <a:cs typeface="Courier New" panose="02070309020205020404" pitchFamily="49" charset="0"/>
              </a:rPr>
              <a:t>-repo/roles/web.rb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31232379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Assign roles to nodes so you can better describe them and configure them in a similar </a:t>
            </a:r>
            <a:r>
              <a:rPr lang="en-US" dirty="0" smtClean="0"/>
              <a:t>manner.</a:t>
            </a:r>
            <a:endParaRPr lang="en-US" dirty="0"/>
          </a:p>
          <a:p>
            <a:pPr marL="309025"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180564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743206"/>
          </a:xfrm>
        </p:spPr>
        <p:txBody>
          <a:bodyPr/>
          <a:lstStyle/>
          <a:p>
            <a:r>
              <a:rPr lang="en-US" dirty="0">
                <a:latin typeface="Courier New" panose="02070309020205020404" pitchFamily="49" charset="0"/>
                <a:cs typeface="Courier New" panose="02070309020205020404" pitchFamily="49" charset="0"/>
              </a:rPr>
              <a:t>Updated Role web!</a:t>
            </a:r>
          </a:p>
        </p:txBody>
      </p:sp>
      <p:sp>
        <p:nvSpPr>
          <p:cNvPr id="3" name="Title 2"/>
          <p:cNvSpPr>
            <a:spLocks noGrp="1"/>
          </p:cNvSpPr>
          <p:nvPr>
            <p:ph type="title"/>
          </p:nvPr>
        </p:nvSpPr>
        <p:spPr/>
        <p:txBody>
          <a:bodyPr/>
          <a:lstStyle/>
          <a:p>
            <a:r>
              <a:rPr lang="en-US" dirty="0" smtClean="0"/>
              <a:t>Lab: Upload the web.rb File</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from file web.rb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497758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861814"/>
          </a:xfrm>
        </p:spPr>
        <p:txBody>
          <a:bodyPr/>
          <a:lstStyle/>
          <a:p>
            <a:r>
              <a:rPr lang="en-US" dirty="0" err="1" smtClean="0">
                <a:latin typeface="Courier New" panose="02070309020205020404" pitchFamily="49" charset="0"/>
                <a:cs typeface="Courier New" panose="02070309020205020404" pitchFamily="49" charset="0"/>
              </a:rPr>
              <a:t>load_balancer</a:t>
            </a:r>
            <a:endParaRPr lang="en-US" dirty="0" smtClean="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web</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fontScale="90000"/>
          </a:bodyPr>
          <a:lstStyle/>
          <a:p>
            <a:r>
              <a:rPr lang="en-US" dirty="0"/>
              <a:t>Lab: Verify </a:t>
            </a:r>
            <a:r>
              <a:rPr lang="en-US" dirty="0" smtClean="0"/>
              <a:t>the Role on </a:t>
            </a:r>
            <a:r>
              <a:rPr lang="en-US" dirty="0"/>
              <a:t>the Chef </a:t>
            </a:r>
            <a:r>
              <a:rPr lang="en-US" dirty="0" smtClean="0"/>
              <a:t>Server</a:t>
            </a:r>
            <a:r>
              <a:rPr lang="en-US" dirty="0"/>
              <a:t/>
            </a:r>
            <a:br>
              <a:rPr lang="en-US" dirty="0"/>
            </a:br>
            <a:r>
              <a:rPr lang="en-US" dirty="0"/>
              <a:t> </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list</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2361718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486282"/>
          </a:xfrm>
        </p:spPr>
        <p:txBody>
          <a:bodyPr/>
          <a:lstStyle/>
          <a:p>
            <a:r>
              <a:rPr lang="en-US" dirty="0">
                <a:latin typeface="Courier New" panose="02070309020205020404" pitchFamily="49" charset="0"/>
                <a:cs typeface="Courier New" panose="02070309020205020404" pitchFamily="49" charset="0"/>
              </a:rPr>
              <a:t>chef_type:           role</a:t>
            </a:r>
          </a:p>
          <a:p>
            <a:r>
              <a:rPr lang="en-US" dirty="0">
                <a:latin typeface="Courier New" panose="02070309020205020404" pitchFamily="49" charset="0"/>
                <a:cs typeface="Courier New" panose="02070309020205020404" pitchFamily="49" charset="0"/>
              </a:rPr>
              <a:t>default_attributes:</a:t>
            </a:r>
          </a:p>
          <a:p>
            <a:r>
              <a:rPr lang="en-US" dirty="0">
                <a:latin typeface="Courier New" panose="02070309020205020404" pitchFamily="49" charset="0"/>
                <a:cs typeface="Courier New" panose="02070309020205020404" pitchFamily="49" charset="0"/>
              </a:rPr>
              <a:t>description:         Web Server</a:t>
            </a:r>
          </a:p>
          <a:p>
            <a:r>
              <a:rPr lang="en-US" dirty="0">
                <a:latin typeface="Courier New" panose="02070309020205020404" pitchFamily="49" charset="0"/>
                <a:cs typeface="Courier New" panose="02070309020205020404" pitchFamily="49" charset="0"/>
              </a:rPr>
              <a:t>env_run_lists:</a:t>
            </a:r>
          </a:p>
          <a:p>
            <a:r>
              <a:rPr lang="en-US" dirty="0">
                <a:latin typeface="Courier New" panose="02070309020205020404" pitchFamily="49" charset="0"/>
                <a:cs typeface="Courier New" panose="02070309020205020404" pitchFamily="49" charset="0"/>
              </a:rPr>
              <a:t>json_class:          Chef::Role</a:t>
            </a:r>
          </a:p>
          <a:p>
            <a:r>
              <a:rPr lang="en-US" dirty="0">
                <a:latin typeface="Courier New" panose="02070309020205020404" pitchFamily="49" charset="0"/>
                <a:cs typeface="Courier New" panose="02070309020205020404" pitchFamily="49" charset="0"/>
              </a:rPr>
              <a:t>name:                web</a:t>
            </a:r>
          </a:p>
          <a:p>
            <a:r>
              <a:rPr lang="en-US" dirty="0">
                <a:latin typeface="Courier New" panose="02070309020205020404" pitchFamily="49" charset="0"/>
                <a:cs typeface="Courier New" panose="02070309020205020404" pitchFamily="49" charset="0"/>
              </a:rPr>
              <a:t>override_attributes:</a:t>
            </a:r>
          </a:p>
          <a:p>
            <a:r>
              <a:rPr lang="en-US" dirty="0">
                <a:latin typeface="Courier New" panose="02070309020205020404" pitchFamily="49" charset="0"/>
                <a:cs typeface="Courier New" panose="02070309020205020404" pitchFamily="49" charset="0"/>
              </a:rPr>
              <a:t>run_list:            recipe[apache]</a:t>
            </a:r>
          </a:p>
        </p:txBody>
      </p:sp>
      <p:sp>
        <p:nvSpPr>
          <p:cNvPr id="3" name="Title 2"/>
          <p:cNvSpPr>
            <a:spLocks noGrp="1"/>
          </p:cNvSpPr>
          <p:nvPr>
            <p:ph type="title"/>
          </p:nvPr>
        </p:nvSpPr>
        <p:spPr>
          <a:xfrm>
            <a:off x="609600" y="304800"/>
            <a:ext cx="15448156" cy="783321"/>
          </a:xfrm>
        </p:spPr>
        <p:txBody>
          <a:bodyPr>
            <a:normAutofit fontScale="90000"/>
          </a:bodyPr>
          <a:lstStyle/>
          <a:p>
            <a:r>
              <a:rPr lang="en-US" dirty="0"/>
              <a:t>Lab: </a:t>
            </a:r>
            <a:r>
              <a:rPr lang="en-US" dirty="0" smtClean="0"/>
              <a:t>Verify Specific Information About </a:t>
            </a:r>
            <a:r>
              <a:rPr lang="en-US" dirty="0"/>
              <a:t>the R</a:t>
            </a:r>
            <a:r>
              <a:rPr lang="en-US" dirty="0" smtClean="0"/>
              <a:t>ole</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show web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2671893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460370"/>
          </a:xfrm>
        </p:spPr>
        <p:txBody>
          <a:bodyPr/>
          <a:lstStyle/>
          <a:p>
            <a:r>
              <a:rPr lang="en-US" dirty="0">
                <a:latin typeface="Courier New" panose="02070309020205020404" pitchFamily="49" charset="0"/>
                <a:cs typeface="Courier New" panose="02070309020205020404" pitchFamily="49" charset="0"/>
              </a:rPr>
              <a:t>node1:</a:t>
            </a:r>
          </a:p>
          <a:p>
            <a:r>
              <a:rPr lang="en-US" dirty="0">
                <a:latin typeface="Courier New" panose="02070309020205020404" pitchFamily="49" charset="0"/>
                <a:cs typeface="Courier New" panose="02070309020205020404" pitchFamily="49" charset="0"/>
              </a:rPr>
              <a:t>  run_list: role[web]</a:t>
            </a:r>
          </a:p>
        </p:txBody>
      </p:sp>
      <p:sp>
        <p:nvSpPr>
          <p:cNvPr id="3" name="Title 2"/>
          <p:cNvSpPr>
            <a:spLocks noGrp="1"/>
          </p:cNvSpPr>
          <p:nvPr>
            <p:ph type="title"/>
          </p:nvPr>
        </p:nvSpPr>
        <p:spPr/>
        <p:txBody>
          <a:bodyPr/>
          <a:lstStyle/>
          <a:p>
            <a:r>
              <a:rPr lang="en-US" dirty="0"/>
              <a:t>Lab: Set node1's </a:t>
            </a:r>
            <a:r>
              <a:rPr lang="en-US" dirty="0" smtClean="0"/>
              <a:t>Run List </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run_list set node1 "role[web]"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396101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881638"/>
          </a:xfrm>
        </p:spPr>
        <p:txBody>
          <a:bodyPr/>
          <a:lstStyle/>
          <a:p>
            <a:r>
              <a:rPr lang="en-US" dirty="0" smtClean="0">
                <a:latin typeface="Courier New" panose="02070309020205020404" pitchFamily="49" charset="0"/>
                <a:cs typeface="Courier New" panose="02070309020205020404" pitchFamily="49" charset="0"/>
              </a:rPr>
              <a:t>node3:</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run_list: role[web]</a:t>
            </a:r>
          </a:p>
        </p:txBody>
      </p:sp>
      <p:sp>
        <p:nvSpPr>
          <p:cNvPr id="3" name="Title 2"/>
          <p:cNvSpPr>
            <a:spLocks noGrp="1"/>
          </p:cNvSpPr>
          <p:nvPr>
            <p:ph type="title"/>
          </p:nvPr>
        </p:nvSpPr>
        <p:spPr/>
        <p:txBody>
          <a:bodyPr/>
          <a:lstStyle/>
          <a:p>
            <a:r>
              <a:rPr lang="en-US" dirty="0"/>
              <a:t>Lab: Set </a:t>
            </a:r>
            <a:r>
              <a:rPr lang="en-US" dirty="0" smtClean="0"/>
              <a:t>node3's </a:t>
            </a:r>
            <a:r>
              <a:rPr lang="en-US" dirty="0"/>
              <a:t>Run List </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run_list set node3 "role[web]"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2276519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9867"/>
            <a:ext cx="14423693" cy="5821684"/>
          </a:xfrm>
        </p:spPr>
        <p:txBody>
          <a:bodyPr/>
          <a:lstStyle/>
          <a:p>
            <a:r>
              <a:rPr lang="en-US" sz="2200" dirty="0">
                <a:latin typeface="Courier New" panose="02070309020205020404" pitchFamily="49" charset="0"/>
                <a:cs typeface="Courier New" panose="02070309020205020404" pitchFamily="49" charset="0"/>
              </a:rPr>
              <a:t>ec2-54-175-46-24.compute-1.amazonaws.com  Starting Chef Client, version 12.3.0</a:t>
            </a:r>
          </a:p>
          <a:p>
            <a:r>
              <a:rPr lang="en-US" sz="2200" dirty="0">
                <a:latin typeface="Courier New" panose="02070309020205020404" pitchFamily="49" charset="0"/>
                <a:cs typeface="Courier New" panose="02070309020205020404" pitchFamily="49" charset="0"/>
              </a:rPr>
              <a:t>ec2-54-210-86-164.compute-1.amazonaws.com Starting Chef Client, version 12.3.0</a:t>
            </a:r>
          </a:p>
          <a:p>
            <a:r>
              <a:rPr lang="en-US" sz="2200" dirty="0">
                <a:latin typeface="Courier New" panose="02070309020205020404" pitchFamily="49" charset="0"/>
                <a:cs typeface="Courier New" panose="02070309020205020404" pitchFamily="49" charset="0"/>
              </a:rPr>
              <a:t>ec2-54-210-86-164.compute-1.amazonaws.com resolving cookbooks for run list: ["apache"]</a:t>
            </a:r>
          </a:p>
          <a:p>
            <a:r>
              <a:rPr lang="en-US" sz="2200" dirty="0">
                <a:latin typeface="Courier New" panose="02070309020205020404" pitchFamily="49" charset="0"/>
                <a:cs typeface="Courier New" panose="02070309020205020404" pitchFamily="49" charset="0"/>
              </a:rPr>
              <a:t>ec2-54-175-46-24.compute-1.amazonaws.com  resolving cookbooks for run list: ["apache"]</a:t>
            </a:r>
          </a:p>
          <a:p>
            <a:r>
              <a:rPr lang="en-US" sz="2200" dirty="0">
                <a:latin typeface="Courier New" panose="02070309020205020404" pitchFamily="49" charset="0"/>
                <a:cs typeface="Courier New" panose="02070309020205020404" pitchFamily="49" charset="0"/>
              </a:rPr>
              <a:t>ec2-54-210-86-164.compute-1.amazonaws.com Synchronizing Cookbooks:</a:t>
            </a:r>
          </a:p>
          <a:p>
            <a:r>
              <a:rPr lang="en-US" sz="2200" dirty="0">
                <a:latin typeface="Courier New" panose="02070309020205020404" pitchFamily="49" charset="0"/>
                <a:cs typeface="Courier New" panose="02070309020205020404" pitchFamily="49" charset="0"/>
              </a:rPr>
              <a:t>ec2-54-210-86-164.compute-1.amazonaws.com   - apache</a:t>
            </a:r>
          </a:p>
          <a:p>
            <a:r>
              <a:rPr lang="en-US" sz="2200" dirty="0">
                <a:latin typeface="Courier New" panose="02070309020205020404" pitchFamily="49" charset="0"/>
                <a:cs typeface="Courier New" panose="02070309020205020404" pitchFamily="49" charset="0"/>
              </a:rPr>
              <a:t>ec2-54-210-86-164.compute-1.amazonaws.com Compiling Cookbooks...</a:t>
            </a:r>
          </a:p>
          <a:p>
            <a:r>
              <a:rPr lang="en-US" sz="2200" dirty="0">
                <a:latin typeface="Courier New" panose="02070309020205020404" pitchFamily="49" charset="0"/>
                <a:cs typeface="Courier New" panose="02070309020205020404" pitchFamily="49" charset="0"/>
              </a:rPr>
              <a:t>ec2-54-210-86-164.compute-1.amazonaws.com Converging 3 resources</a:t>
            </a:r>
          </a:p>
          <a:p>
            <a:r>
              <a:rPr lang="en-US" sz="2200" dirty="0">
                <a:latin typeface="Courier New" panose="02070309020205020404" pitchFamily="49" charset="0"/>
                <a:cs typeface="Courier New" panose="02070309020205020404" pitchFamily="49" charset="0"/>
              </a:rPr>
              <a:t>ec2-54-210-86-164.compute-1.amazonaws.com Recipe: apache::server</a:t>
            </a:r>
          </a:p>
          <a:p>
            <a:r>
              <a:rPr lang="en-US" sz="2200" dirty="0">
                <a:latin typeface="Courier New" panose="02070309020205020404" pitchFamily="49" charset="0"/>
                <a:cs typeface="Courier New" panose="02070309020205020404" pitchFamily="49" charset="0"/>
              </a:rPr>
              <a:t>ec2-54-175-46-24.compute-1.amazonaws.com  Synchronizing Cookbooks:</a:t>
            </a:r>
          </a:p>
          <a:p>
            <a:r>
              <a:rPr lang="en-US" sz="2200" dirty="0">
                <a:latin typeface="Courier New" panose="02070309020205020404" pitchFamily="49" charset="0"/>
                <a:cs typeface="Courier New" panose="02070309020205020404" pitchFamily="49" charset="0"/>
              </a:rPr>
              <a:t>ec2-54-175-46-24.compute-1.amazonaws.com    - </a:t>
            </a:r>
            <a:r>
              <a:rPr lang="en-US" sz="2200" dirty="0" smtClean="0">
                <a:latin typeface="Courier New" panose="02070309020205020404" pitchFamily="49" charset="0"/>
                <a:cs typeface="Courier New" panose="02070309020205020404" pitchFamily="49" charset="0"/>
              </a:rPr>
              <a:t>apache</a:t>
            </a:r>
            <a:endParaRPr lang="en-US" sz="22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Lab: Converge All Web Nodes</a:t>
            </a:r>
            <a:endParaRPr lang="en-US" dirty="0"/>
          </a:p>
        </p:txBody>
      </p:sp>
      <p:sp>
        <p:nvSpPr>
          <p:cNvPr id="4" name="Text Placeholder 3"/>
          <p:cNvSpPr>
            <a:spLocks noGrp="1"/>
          </p:cNvSpPr>
          <p:nvPr>
            <p:ph type="body" sz="quarter" idx="11"/>
          </p:nvPr>
        </p:nvSpPr>
        <p:spPr>
          <a:xfrm>
            <a:off x="1121104" y="1320216"/>
            <a:ext cx="14422528" cy="762583"/>
          </a:xfrm>
        </p:spPr>
        <p:txBody>
          <a:bodyPr/>
          <a:lstStyle/>
          <a:p>
            <a:r>
              <a:rPr lang="en-US" sz="3200" dirty="0">
                <a:latin typeface="Courier New" panose="02070309020205020404" pitchFamily="49" charset="0"/>
                <a:cs typeface="Courier New" panose="02070309020205020404" pitchFamily="49" charset="0"/>
              </a:rPr>
              <a:t>$ knife </a:t>
            </a:r>
            <a:r>
              <a:rPr lang="en-US" sz="3200" dirty="0" err="1">
                <a:latin typeface="Courier New" panose="02070309020205020404" pitchFamily="49" charset="0"/>
                <a:cs typeface="Courier New" panose="02070309020205020404" pitchFamily="49" charset="0"/>
              </a:rPr>
              <a:t>ssh</a:t>
            </a:r>
            <a:r>
              <a:rPr lang="en-US" sz="3200" dirty="0">
                <a:latin typeface="Courier New" panose="02070309020205020404" pitchFamily="49" charset="0"/>
                <a:cs typeface="Courier New" panose="02070309020205020404" pitchFamily="49" charset="0"/>
              </a:rPr>
              <a:t> </a:t>
            </a:r>
            <a:r>
              <a:rPr lang="en-US" sz="3200" dirty="0" smtClean="0">
                <a:latin typeface="Courier New" panose="02070309020205020404" pitchFamily="49" charset="0"/>
                <a:cs typeface="Courier New" panose="02070309020205020404" pitchFamily="49" charset="0"/>
              </a:rPr>
              <a:t>"</a:t>
            </a:r>
            <a:r>
              <a:rPr lang="en-US" sz="3200" dirty="0" err="1" smtClean="0">
                <a:latin typeface="Courier New" panose="02070309020205020404" pitchFamily="49" charset="0"/>
                <a:cs typeface="Courier New" panose="02070309020205020404" pitchFamily="49" charset="0"/>
              </a:rPr>
              <a:t>role:web</a:t>
            </a:r>
            <a:r>
              <a:rPr lang="en-US" sz="3200" dirty="0" smtClean="0">
                <a:latin typeface="Courier New" panose="02070309020205020404" pitchFamily="49" charset="0"/>
                <a:cs typeface="Courier New" panose="02070309020205020404" pitchFamily="49" charset="0"/>
              </a:rPr>
              <a:t>" </a:t>
            </a:r>
            <a:r>
              <a:rPr lang="en-US" sz="3200" dirty="0">
                <a:latin typeface="Courier New" panose="02070309020205020404" pitchFamily="49" charset="0"/>
                <a:cs typeface="Courier New" panose="02070309020205020404" pitchFamily="49" charset="0"/>
              </a:rPr>
              <a:t>-x USER -P </a:t>
            </a:r>
            <a:r>
              <a:rPr lang="en-US" sz="3200" dirty="0" smtClean="0">
                <a:latin typeface="Courier New" panose="02070309020205020404" pitchFamily="49" charset="0"/>
                <a:cs typeface="Courier New" panose="02070309020205020404" pitchFamily="49" charset="0"/>
              </a:rPr>
              <a:t>PWD "sudo chef-client"</a:t>
            </a:r>
            <a:endParaRPr lang="en-US" sz="3200"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614293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Roles for Everyone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Give our </a:t>
            </a:r>
            <a:r>
              <a:rPr lang="en-US" dirty="0" smtClean="0"/>
              <a:t>load balancer </a:t>
            </a:r>
            <a:r>
              <a:rPr lang="en-US" dirty="0" smtClean="0"/>
              <a:t>node </a:t>
            </a:r>
            <a:r>
              <a:rPr lang="en-US" dirty="0"/>
              <a:t>a </a:t>
            </a:r>
            <a:r>
              <a:rPr lang="en-US" dirty="0" smtClean="0"/>
              <a:t>"</a:t>
            </a:r>
            <a:r>
              <a:rPr lang="en-US" dirty="0" err="1" smtClean="0"/>
              <a:t>load_balancer</a:t>
            </a:r>
            <a:r>
              <a:rPr lang="en-US" dirty="0" smtClean="0"/>
              <a:t>" </a:t>
            </a:r>
            <a:r>
              <a:rPr lang="en-US" dirty="0" smtClean="0"/>
              <a:t>Role</a:t>
            </a:r>
          </a:p>
          <a:p>
            <a:pPr marL="380990" indent="-380990">
              <a:buFont typeface="Wingdings" charset="2"/>
              <a:buChar char="ü"/>
            </a:pPr>
            <a:r>
              <a:rPr lang="en-US" dirty="0" smtClean="0"/>
              <a:t>Give our web nodes a "web" Role</a:t>
            </a:r>
          </a:p>
        </p:txBody>
      </p:sp>
      <p:sp>
        <p:nvSpPr>
          <p:cNvPr id="4" name="Content Placeholder 3"/>
          <p:cNvSpPr>
            <a:spLocks noGrp="1"/>
          </p:cNvSpPr>
          <p:nvPr>
            <p:ph sz="quarter" idx="11"/>
          </p:nvPr>
        </p:nvSpPr>
        <p:spPr/>
        <p:txBody>
          <a:bodyPr/>
          <a:lstStyle/>
          <a:p>
            <a:r>
              <a:rPr lang="en-US" dirty="0" smtClean="0"/>
              <a:t>We will give our nodes a role to better describe them and so we can configure them in a similar manner.</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30818181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What are the benefits of using roles? What are the drawbacks?</a:t>
            </a:r>
          </a:p>
          <a:p>
            <a:endParaRPr lang="en-US" dirty="0"/>
          </a:p>
          <a:p>
            <a:r>
              <a:rPr lang="en-US" dirty="0" smtClean="0"/>
              <a:t>Roles can contain roles. How many of these nested roles would make sense?</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19966103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p:txBody>
          <a:bodyPr/>
          <a:lstStyle/>
          <a:p>
            <a:r>
              <a:rPr lang="en-US" dirty="0" smtClean="0"/>
              <a:t>What questions can we help you answer?</a:t>
            </a:r>
          </a:p>
          <a:p>
            <a:pPr marL="571500" indent="-571500">
              <a:buFont typeface="Arial"/>
              <a:buChar char="•"/>
            </a:pP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40011190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985385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Roles</a:t>
            </a:r>
            <a:endParaRPr lang="en-US" dirty="0">
              <a:latin typeface="+mn-lt"/>
              <a:cs typeface="Inconsolata"/>
            </a:endParaRPr>
          </a:p>
        </p:txBody>
      </p:sp>
      <p:sp>
        <p:nvSpPr>
          <p:cNvPr id="3" name="Subtitle 2"/>
          <p:cNvSpPr>
            <a:spLocks noGrp="1"/>
          </p:cNvSpPr>
          <p:nvPr>
            <p:ph type="subTitle" idx="1"/>
          </p:nvPr>
        </p:nvSpPr>
        <p:spPr/>
        <p:txBody>
          <a:bodyPr/>
          <a:lstStyle/>
          <a:p>
            <a:r>
              <a:rPr lang="en-US" dirty="0"/>
              <a:t>A role describes a run list of recipes that are executed on the node. </a:t>
            </a:r>
            <a:endParaRPr lang="en-US" dirty="0" smtClean="0"/>
          </a:p>
          <a:p>
            <a:endParaRPr lang="en-US" dirty="0"/>
          </a:p>
          <a:p>
            <a:r>
              <a:rPr lang="en-US" dirty="0" smtClean="0"/>
              <a:t>A </a:t>
            </a:r>
            <a:r>
              <a:rPr lang="en-US" dirty="0"/>
              <a:t>role may also define new defaults or overrides for existing cookbook attribute values. </a:t>
            </a: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7950598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Roles</a:t>
            </a:r>
            <a:endParaRPr lang="en-US" dirty="0">
              <a:latin typeface="+mn-lt"/>
              <a:cs typeface="Inconsolata"/>
            </a:endParaRPr>
          </a:p>
        </p:txBody>
      </p:sp>
      <p:sp>
        <p:nvSpPr>
          <p:cNvPr id="3" name="Subtitle 2"/>
          <p:cNvSpPr>
            <a:spLocks noGrp="1"/>
          </p:cNvSpPr>
          <p:nvPr>
            <p:ph type="subTitle" idx="1"/>
          </p:nvPr>
        </p:nvSpPr>
        <p:spPr/>
        <p:txBody>
          <a:bodyPr/>
          <a:lstStyle/>
          <a:p>
            <a:r>
              <a:rPr lang="en-US" dirty="0"/>
              <a:t>When you assign a role to a node you do so in its run list. </a:t>
            </a:r>
            <a:endParaRPr lang="en-US" dirty="0" smtClean="0"/>
          </a:p>
          <a:p>
            <a:endParaRPr lang="en-US" dirty="0"/>
          </a:p>
          <a:p>
            <a:r>
              <a:rPr lang="en-US" dirty="0" smtClean="0"/>
              <a:t>This </a:t>
            </a:r>
            <a:r>
              <a:rPr lang="en-US" dirty="0"/>
              <a:t>allows </a:t>
            </a:r>
            <a:r>
              <a:rPr lang="en-US" dirty="0" smtClean="0"/>
              <a:t>you to </a:t>
            </a:r>
            <a:r>
              <a:rPr lang="en-US" dirty="0"/>
              <a:t>configure many nodes in a </a:t>
            </a:r>
            <a:r>
              <a:rPr lang="en-US" dirty="0" smtClean="0"/>
              <a:t>similar fashion.</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23499319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Roles for Everyone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a:t>Give our </a:t>
            </a:r>
            <a:r>
              <a:rPr lang="en-US" dirty="0" smtClean="0"/>
              <a:t>load balancer </a:t>
            </a:r>
            <a:r>
              <a:rPr lang="en-US" dirty="0" smtClean="0"/>
              <a:t>node </a:t>
            </a:r>
            <a:r>
              <a:rPr lang="en-US" dirty="0"/>
              <a:t>a </a:t>
            </a:r>
            <a:r>
              <a:rPr lang="en-US" dirty="0" smtClean="0"/>
              <a:t>"</a:t>
            </a:r>
            <a:r>
              <a:rPr lang="en-US" dirty="0" err="1" smtClean="0"/>
              <a:t>load_balancer</a:t>
            </a:r>
            <a:r>
              <a:rPr lang="en-US" dirty="0" smtClean="0"/>
              <a:t>" </a:t>
            </a:r>
            <a:r>
              <a:rPr lang="en-US" dirty="0" smtClean="0"/>
              <a:t>Role</a:t>
            </a:r>
          </a:p>
          <a:p>
            <a:pPr marL="380990" indent="-380990">
              <a:buFont typeface="Wingdings" charset="2"/>
              <a:buChar char="q"/>
            </a:pPr>
            <a:r>
              <a:rPr lang="en-US" dirty="0" smtClean="0"/>
              <a:t>Give our web nodes a "web" Role</a:t>
            </a:r>
          </a:p>
        </p:txBody>
      </p:sp>
      <p:sp>
        <p:nvSpPr>
          <p:cNvPr id="4" name="Content Placeholder 3"/>
          <p:cNvSpPr>
            <a:spLocks noGrp="1"/>
          </p:cNvSpPr>
          <p:nvPr>
            <p:ph sz="quarter" idx="11"/>
          </p:nvPr>
        </p:nvSpPr>
        <p:spPr/>
        <p:txBody>
          <a:bodyPr/>
          <a:lstStyle/>
          <a:p>
            <a:r>
              <a:rPr lang="en-US" dirty="0" smtClean="0"/>
              <a:t>We will give our nodes a role to better describe them and so we can configure them in a similar manner.</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4468111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733321"/>
            <a:ext cx="14423693" cy="5413753"/>
          </a:xfrm>
        </p:spPr>
        <p:txBody>
          <a:bodyPr/>
          <a:lstStyle/>
          <a:p>
            <a:r>
              <a:rPr lang="en-US" dirty="0">
                <a:latin typeface="Courier New" panose="02070309020205020404" pitchFamily="49" charset="0"/>
                <a:cs typeface="Courier New" panose="02070309020205020404" pitchFamily="49" charset="0"/>
              </a:rPr>
              <a:t>** ROLE COMMANDS **</a:t>
            </a:r>
          </a:p>
          <a:p>
            <a:r>
              <a:rPr lang="en-US" dirty="0">
                <a:latin typeface="Courier New" panose="02070309020205020404" pitchFamily="49" charset="0"/>
                <a:cs typeface="Courier New" panose="02070309020205020404" pitchFamily="49" charset="0"/>
              </a:rPr>
              <a:t>knife role bulk delete REGEX (options)</a:t>
            </a:r>
          </a:p>
          <a:p>
            <a:r>
              <a:rPr lang="en-US" dirty="0">
                <a:latin typeface="Courier New" panose="02070309020205020404" pitchFamily="49" charset="0"/>
                <a:cs typeface="Courier New" panose="02070309020205020404" pitchFamily="49" charset="0"/>
              </a:rPr>
              <a:t>knife role create ROLE (options)</a:t>
            </a:r>
          </a:p>
          <a:p>
            <a:r>
              <a:rPr lang="en-US" dirty="0">
                <a:latin typeface="Courier New" panose="02070309020205020404" pitchFamily="49" charset="0"/>
                <a:cs typeface="Courier New" panose="02070309020205020404" pitchFamily="49" charset="0"/>
              </a:rPr>
              <a:t>knife role delete ROLE (options)</a:t>
            </a:r>
          </a:p>
          <a:p>
            <a:r>
              <a:rPr lang="en-US" dirty="0">
                <a:latin typeface="Courier New" panose="02070309020205020404" pitchFamily="49" charset="0"/>
                <a:cs typeface="Courier New" panose="02070309020205020404" pitchFamily="49" charset="0"/>
              </a:rPr>
              <a:t>knife role edit ROLE (options)</a:t>
            </a:r>
          </a:p>
          <a:p>
            <a:r>
              <a:rPr lang="en-US" dirty="0">
                <a:latin typeface="Courier New" panose="02070309020205020404" pitchFamily="49" charset="0"/>
                <a:cs typeface="Courier New" panose="02070309020205020404" pitchFamily="49" charset="0"/>
              </a:rPr>
              <a:t>knife role env_run_list add [ROLE] [ENVIRONMENT] [ENTRY[,ENTRY]] (options)</a:t>
            </a:r>
          </a:p>
          <a:p>
            <a:r>
              <a:rPr lang="en-US" dirty="0">
                <a:latin typeface="Courier New" panose="02070309020205020404" pitchFamily="49" charset="0"/>
                <a:cs typeface="Courier New" panose="02070309020205020404" pitchFamily="49" charset="0"/>
              </a:rPr>
              <a:t>knife role env_run_list clear [ROLE] [ENVIRONMENT]</a:t>
            </a:r>
          </a:p>
          <a:p>
            <a:r>
              <a:rPr lang="en-US" dirty="0">
                <a:latin typeface="Courier New" panose="02070309020205020404" pitchFamily="49" charset="0"/>
                <a:cs typeface="Courier New" panose="02070309020205020404" pitchFamily="49" charset="0"/>
              </a:rPr>
              <a:t>knife role env_run_list remove [ROLE] [ENVIRONMENT] [ENTRIES]</a:t>
            </a:r>
          </a:p>
          <a:p>
            <a:r>
              <a:rPr lang="en-US" dirty="0">
                <a:latin typeface="Courier New" panose="02070309020205020404" pitchFamily="49" charset="0"/>
                <a:cs typeface="Courier New" panose="02070309020205020404" pitchFamily="49" charset="0"/>
              </a:rPr>
              <a:t>knife role env_run_list replace [ROLE] [ENVIRONMENT] [OLD_ENTRY] [NEW_ENTRY]</a:t>
            </a:r>
          </a:p>
          <a:p>
            <a:r>
              <a:rPr lang="en-US" dirty="0">
                <a:latin typeface="Courier New" panose="02070309020205020404" pitchFamily="49" charset="0"/>
                <a:cs typeface="Courier New" panose="02070309020205020404" pitchFamily="49" charset="0"/>
              </a:rPr>
              <a:t>knife role env_run_list set [ROLE] [ENVIRONMENT] [ENTRIES]</a:t>
            </a:r>
          </a:p>
          <a:p>
            <a:r>
              <a:rPr lang="en-US" dirty="0">
                <a:latin typeface="Courier New" panose="02070309020205020404" pitchFamily="49" charset="0"/>
                <a:cs typeface="Courier New" panose="02070309020205020404" pitchFamily="49" charset="0"/>
              </a:rPr>
              <a:t>knife role from file FILE [FILE..] (options</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fontScale="90000"/>
          </a:bodyPr>
          <a:lstStyle/>
          <a:p>
            <a:r>
              <a:rPr lang="en-US" dirty="0"/>
              <a:t>GE: </a:t>
            </a:r>
            <a:r>
              <a:rPr lang="en-US" dirty="0" smtClean="0"/>
              <a:t>What Can '</a:t>
            </a:r>
            <a:r>
              <a:rPr lang="en-US" dirty="0" smtClean="0">
                <a:latin typeface="+mn-lt"/>
              </a:rPr>
              <a:t>knife role' </a:t>
            </a:r>
            <a:r>
              <a:rPr lang="en-US" dirty="0" smtClean="0"/>
              <a:t>Do?</a:t>
            </a:r>
            <a:r>
              <a:rPr lang="en-US" dirty="0"/>
              <a:t/>
            </a:r>
            <a:br>
              <a:rPr lang="en-US" dirty="0"/>
            </a:br>
            <a:endParaRPr lang="en-US" dirty="0"/>
          </a:p>
        </p:txBody>
      </p:sp>
      <p:sp>
        <p:nvSpPr>
          <p:cNvPr id="4" name="Text Placeholder 3"/>
          <p:cNvSpPr>
            <a:spLocks noGrp="1"/>
          </p:cNvSpPr>
          <p:nvPr>
            <p:ph type="body" sz="quarter" idx="11"/>
          </p:nvPr>
        </p:nvSpPr>
        <p:spPr>
          <a:xfrm>
            <a:off x="1121104" y="1337149"/>
            <a:ext cx="14422528" cy="1298475"/>
          </a:xfrm>
        </p:spPr>
        <p:txBody>
          <a:bodyPr/>
          <a:lstStyle/>
          <a:p>
            <a:r>
              <a:rPr lang="en-US" dirty="0">
                <a:latin typeface="Courier New" panose="02070309020205020404" pitchFamily="49" charset="0"/>
                <a:cs typeface="Courier New" panose="02070309020205020404" pitchFamily="49" charset="0"/>
              </a:rPr>
              <a:t>$ cd ~/</a:t>
            </a:r>
            <a:r>
              <a:rPr lang="en-US" dirty="0" smtClean="0">
                <a:latin typeface="Courier New" panose="02070309020205020404" pitchFamily="49" charset="0"/>
                <a:cs typeface="Courier New" panose="02070309020205020404" pitchFamily="49" charset="0"/>
              </a:rPr>
              <a:t>chef-repo</a:t>
            </a:r>
          </a:p>
          <a:p>
            <a:r>
              <a:rPr lang="en-US" dirty="0" smtClean="0">
                <a:latin typeface="Courier New" panose="02070309020205020404" pitchFamily="49" charset="0"/>
                <a:cs typeface="Courier New" panose="02070309020205020404" pitchFamily="49" charset="0"/>
              </a:rPr>
              <a:t>$ knife role --help</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873094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2363614"/>
          </a:xfrm>
        </p:spPr>
        <p:txBody>
          <a:bodyPr/>
          <a:lstStyle/>
          <a:p>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GE: Run 'knife role list'</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list</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1504702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2973214"/>
          </a:xfrm>
        </p:spPr>
        <p:txBody>
          <a:bodyPr/>
          <a:lstStyle/>
          <a:p>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a:bodyPr>
          <a:lstStyle/>
          <a:p>
            <a:r>
              <a:rPr lang="en-US" dirty="0" smtClean="0"/>
              <a:t>GE: Create a Roles Directory</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mkdir roles</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158913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Create the </a:t>
            </a:r>
            <a:r>
              <a:rPr lang="en-US" dirty="0" err="1" smtClean="0"/>
              <a:t>load_balancer.rb</a:t>
            </a:r>
            <a:endParaRPr lang="en-US" dirty="0"/>
          </a:p>
        </p:txBody>
      </p:sp>
      <p:sp>
        <p:nvSpPr>
          <p:cNvPr id="3" name="Content Placeholder 2"/>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name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load_balancer</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description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Load Balancer</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err="1">
                <a:latin typeface="Courier New" panose="02070309020205020404" pitchFamily="49" charset="0"/>
                <a:cs typeface="Courier New" panose="02070309020205020404" pitchFamily="49" charset="0"/>
              </a:rPr>
              <a:t>run_list</a:t>
            </a: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recipe[myhaproxy]</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chef-repo/roles/</a:t>
            </a:r>
            <a:r>
              <a:rPr lang="en-US" dirty="0" err="1" smtClean="0"/>
              <a:t>load_balancer</a:t>
            </a:r>
            <a:r>
              <a:rPr lang="en-US" dirty="0" err="1" smtClean="0">
                <a:latin typeface="Courier New" panose="02070309020205020404" pitchFamily="49" charset="0"/>
                <a:cs typeface="Courier New" panose="02070309020205020404" pitchFamily="49" charset="0"/>
              </a:rPr>
              <a:t>.rb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568995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6921749B-AEB7-461B-845F-603CABD25259}">
  <ds:schemaRefs>
    <ds:schemaRef ds:uri="http://schemas.microsoft.com/office/infopath/2007/PartnerControls"/>
    <ds:schemaRef ds:uri="http://purl.org/dc/elements/1.1/"/>
    <ds:schemaRef ds:uri="http://schemas.microsoft.com/office/2006/metadata/properties"/>
    <ds:schemaRef ds:uri="http://purl.org/dc/terms/"/>
    <ds:schemaRef ds:uri="http://schemas.microsoft.com/office/2006/documentManagement/types"/>
    <ds:schemaRef ds:uri="http://schemas.openxmlformats.org/package/2006/metadata/core-properties"/>
    <ds:schemaRef ds:uri="7bb5d761-a2ea-4873-95f7-7a6658fb3ef0"/>
    <ds:schemaRef ds:uri="http://www.w3.org/XML/1998/namespace"/>
    <ds:schemaRef ds:uri="http://purl.org/dc/dcmitype/"/>
  </ds:schemaRefs>
</ds:datastoreItem>
</file>

<file path=customXml/itemProps3.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15448</TotalTime>
  <Words>2544</Words>
  <Application>Microsoft Office PowerPoint</Application>
  <PresentationFormat>Custom</PresentationFormat>
  <Paragraphs>305</Paragraphs>
  <Slides>29</Slides>
  <Notes>28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29</vt:i4>
      </vt:variant>
    </vt:vector>
  </HeadingPairs>
  <TitlesOfParts>
    <vt:vector size="35" baseType="lpstr">
      <vt:lpstr>Arial</vt:lpstr>
      <vt:lpstr>Courier New</vt:lpstr>
      <vt:lpstr>Gill Sans MT</vt:lpstr>
      <vt:lpstr>Inconsolata</vt:lpstr>
      <vt:lpstr>Wingdings</vt:lpstr>
      <vt:lpstr>ChefDk3.2Template</vt:lpstr>
      <vt:lpstr>Roles</vt:lpstr>
      <vt:lpstr>Objectives</vt:lpstr>
      <vt:lpstr>Roles</vt:lpstr>
      <vt:lpstr>Roles</vt:lpstr>
      <vt:lpstr>GE: Roles for Everyone</vt:lpstr>
      <vt:lpstr>GE: What Can 'knife role' Do? </vt:lpstr>
      <vt:lpstr>GE: Run 'knife role list'</vt:lpstr>
      <vt:lpstr>GE: Create a Roles Directory</vt:lpstr>
      <vt:lpstr>GE: Create the load_balancer.rb</vt:lpstr>
      <vt:lpstr>GE: Upload it to the Chef Server</vt:lpstr>
      <vt:lpstr>GE: Validate Chef Server Received It</vt:lpstr>
      <vt:lpstr>GE: View Details of the Role</vt:lpstr>
      <vt:lpstr>GE: Run 'knife node --help' </vt:lpstr>
      <vt:lpstr>GE: Set the load_balancer Role to node2</vt:lpstr>
      <vt:lpstr>GE: Verify the Run List</vt:lpstr>
      <vt:lpstr>GE: Converge All the Load Balancer Nodes</vt:lpstr>
      <vt:lpstr>Roles for Everyone</vt:lpstr>
      <vt:lpstr>Lab: Define a Web Role</vt:lpstr>
      <vt:lpstr>Lab: Create the web.rb File </vt:lpstr>
      <vt:lpstr>Lab: Upload the web.rb File</vt:lpstr>
      <vt:lpstr>Lab: Verify the Role on the Chef Server  </vt:lpstr>
      <vt:lpstr>Lab: Verify Specific Information About the Role</vt:lpstr>
      <vt:lpstr>Lab: Set node1's Run List </vt:lpstr>
      <vt:lpstr>Lab: Set node3's Run List </vt:lpstr>
      <vt:lpstr>Lab: Converge All Web Nodes</vt:lpstr>
      <vt:lpstr>Roles for Everyone</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Steve Del Fante</cp:lastModifiedBy>
  <cp:revision>1998</cp:revision>
  <cp:lastPrinted>2015-02-07T23:49:10Z</cp:lastPrinted>
  <dcterms:created xsi:type="dcterms:W3CDTF">2012-09-13T17:36:07Z</dcterms:created>
  <dcterms:modified xsi:type="dcterms:W3CDTF">2015-11-06T16:24:53Z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